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4"/>
  </p:notesMasterIdLst>
  <p:sldIdLst>
    <p:sldId id="256" r:id="rId5"/>
    <p:sldId id="259" r:id="rId6"/>
    <p:sldId id="260" r:id="rId7"/>
    <p:sldId id="261" r:id="rId8"/>
    <p:sldId id="262" r:id="rId9"/>
    <p:sldId id="263" r:id="rId10"/>
    <p:sldId id="264" r:id="rId11"/>
    <p:sldId id="266" r:id="rId12"/>
    <p:sldId id="267" r:id="rId13"/>
    <p:sldId id="268" r:id="rId14"/>
    <p:sldId id="270" r:id="rId15"/>
    <p:sldId id="271" r:id="rId16"/>
    <p:sldId id="272" r:id="rId17"/>
    <p:sldId id="274" r:id="rId18"/>
    <p:sldId id="269" r:id="rId19"/>
    <p:sldId id="277" r:id="rId20"/>
    <p:sldId id="273" r:id="rId21"/>
    <p:sldId id="275" r:id="rId22"/>
    <p:sldId id="276" r:id="rId23"/>
  </p:sldIdLst>
  <p:sldSz cx="12192000" cy="6858000"/>
  <p:notesSz cx="6858000" cy="9144000"/>
  <p:embeddedFontLst>
    <p:embeddedFont>
      <p:font typeface="Arial Nova Light" panose="020B0304020202020204" pitchFamily="34" charset="0"/>
      <p:regular r:id="rId25"/>
      <p:italic r:id="rId26"/>
    </p:embeddedFont>
    <p:embeddedFont>
      <p:font typeface="Bebas Neue" panose="020B0606020202050201" pitchFamily="34" charset="0"/>
      <p:regular r:id="rId27"/>
    </p:embeddedFont>
    <p:embeddedFont>
      <p:font typeface="Bebas Neue Bold" panose="020B0604020202020204" charset="0"/>
      <p:bold r:id="rId28"/>
    </p:embeddedFont>
    <p:embeddedFont>
      <p:font typeface="Dancing Script" panose="020B0604020202020204" charset="0"/>
      <p:regular r:id="rId29"/>
      <p:bold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75DF6C4-8F84-4F46-829B-93554A9A09C0}">
          <p14:sldIdLst>
            <p14:sldId id="256"/>
            <p14:sldId id="259"/>
            <p14:sldId id="260"/>
            <p14:sldId id="261"/>
            <p14:sldId id="262"/>
            <p14:sldId id="263"/>
            <p14:sldId id="264"/>
            <p14:sldId id="266"/>
            <p14:sldId id="267"/>
            <p14:sldId id="268"/>
            <p14:sldId id="270"/>
            <p14:sldId id="271"/>
            <p14:sldId id="272"/>
            <p14:sldId id="274"/>
            <p14:sldId id="269"/>
            <p14:sldId id="277"/>
            <p14:sldId id="273"/>
            <p14:sldId id="275"/>
            <p14:sldId id="276"/>
          </p14:sldIdLst>
        </p14:section>
        <p14:section name="Untitled Section" id="{D1F8186B-96CB-481E-B477-70809A2B1E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7091"/>
    <a:srgbClr val="27C3F3"/>
    <a:srgbClr val="033453"/>
    <a:srgbClr val="0C7185"/>
    <a:srgbClr val="3D8D9D"/>
    <a:srgbClr val="010105"/>
    <a:srgbClr val="022840"/>
    <a:srgbClr val="0B93BD"/>
    <a:srgbClr val="1EA7CE"/>
    <a:srgbClr val="0428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94702" autoAdjust="0"/>
  </p:normalViewPr>
  <p:slideViewPr>
    <p:cSldViewPr snapToGrid="0">
      <p:cViewPr varScale="1">
        <p:scale>
          <a:sx n="78" d="100"/>
          <a:sy n="78" d="100"/>
        </p:scale>
        <p:origin x="648"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flip="none" rotWithShape="1">
                <a:gsLst>
                  <a:gs pos="54000">
                    <a:srgbClr val="27C3F3"/>
                  </a:gs>
                  <a:gs pos="0">
                    <a:srgbClr val="0C7185"/>
                  </a:gs>
                  <a:gs pos="81000">
                    <a:srgbClr val="033453"/>
                  </a:gs>
                </a:gsLst>
                <a:path path="circle">
                  <a:fillToRect l="100000" t="100000"/>
                </a:path>
                <a:tileRect r="-100000" b="-100000"/>
              </a:gradFill>
              <a:ln w="19050">
                <a:noFill/>
              </a:ln>
              <a:effectLst/>
            </c:spPr>
            <c:extLst>
              <c:ext xmlns:c16="http://schemas.microsoft.com/office/drawing/2014/chart" uri="{C3380CC4-5D6E-409C-BE32-E72D297353CC}">
                <c16:uniqueId val="{00000002-8C1E-41C2-912B-2C24A01B256B}"/>
              </c:ext>
            </c:extLst>
          </c:dPt>
          <c:dPt>
            <c:idx val="1"/>
            <c:bubble3D val="0"/>
            <c:spPr>
              <a:solidFill>
                <a:schemeClr val="bg1"/>
              </a:solidFill>
              <a:ln w="19050">
                <a:noFill/>
              </a:ln>
              <a:effectLst/>
            </c:spPr>
            <c:extLst>
              <c:ext xmlns:c16="http://schemas.microsoft.com/office/drawing/2014/chart" uri="{C3380CC4-5D6E-409C-BE32-E72D297353CC}">
                <c16:uniqueId val="{00000001-8C1E-41C2-912B-2C24A01B256B}"/>
              </c:ext>
            </c:extLst>
          </c:dPt>
          <c:dPt>
            <c:idx val="2"/>
            <c:bubble3D val="0"/>
            <c:spPr>
              <a:solidFill>
                <a:schemeClr val="accent3"/>
              </a:solidFill>
              <a:ln w="19050">
                <a:noFill/>
              </a:ln>
              <a:effectLst/>
            </c:spPr>
            <c:extLst>
              <c:ext xmlns:c16="http://schemas.microsoft.com/office/drawing/2014/chart" uri="{C3380CC4-5D6E-409C-BE32-E72D297353CC}">
                <c16:uniqueId val="{00000005-1B15-489F-93A2-F329FAA0AEB8}"/>
              </c:ext>
            </c:extLst>
          </c:dPt>
          <c:dPt>
            <c:idx val="3"/>
            <c:bubble3D val="0"/>
            <c:spPr>
              <a:solidFill>
                <a:schemeClr val="accent4"/>
              </a:solidFill>
              <a:ln w="19050">
                <a:noFill/>
              </a:ln>
              <a:effectLst/>
            </c:spPr>
            <c:extLst>
              <c:ext xmlns:c16="http://schemas.microsoft.com/office/drawing/2014/chart" uri="{C3380CC4-5D6E-409C-BE32-E72D297353CC}">
                <c16:uniqueId val="{00000007-1B15-489F-93A2-F329FAA0AEB8}"/>
              </c:ext>
            </c:extLst>
          </c:dPt>
          <c:cat>
            <c:strRef>
              <c:f>Sheet1!$A$2:$A$5</c:f>
              <c:strCache>
                <c:ptCount val="2"/>
                <c:pt idx="0">
                  <c:v>1st Qtr</c:v>
                </c:pt>
                <c:pt idx="1">
                  <c:v>s</c:v>
                </c:pt>
              </c:strCache>
            </c:strRef>
          </c:cat>
          <c:val>
            <c:numRef>
              <c:f>Sheet1!$B$2:$B$5</c:f>
              <c:numCache>
                <c:formatCode>0%</c:formatCode>
                <c:ptCount val="4"/>
                <c:pt idx="0">
                  <c:v>0.65</c:v>
                </c:pt>
                <c:pt idx="1">
                  <c:v>0.35</c:v>
                </c:pt>
              </c:numCache>
            </c:numRef>
          </c:val>
          <c:extLst>
            <c:ext xmlns:c16="http://schemas.microsoft.com/office/drawing/2014/chart" uri="{C3380CC4-5D6E-409C-BE32-E72D297353CC}">
              <c16:uniqueId val="{00000000-8C1E-41C2-912B-2C24A01B25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JO"/>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a:t>
            </a:r>
            <a:r>
              <a:rPr lang="en-US" baseline="0"/>
              <a:t> To Category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ar-JO"/>
        </a:p>
      </c:txPr>
    </c:title>
    <c:autoTitleDeleted val="0"/>
    <c:view3D>
      <c:rotX val="15"/>
      <c:rotY val="20"/>
      <c:rAngAx val="0"/>
    </c:view3D>
    <c:floor>
      <c:thickness val="0"/>
      <c:spPr>
        <a:noFill/>
        <a:ln>
          <a:noFill/>
        </a:ln>
        <a:effectLst/>
        <a:sp3d/>
      </c:spPr>
    </c:floor>
    <c:sideWall>
      <c:thickness val="0"/>
      <c:spPr>
        <a:noFill/>
        <a:ln>
          <a:noFill/>
        </a:ln>
        <a:effectLst>
          <a:outerShdw blurRad="50800" dist="50800" dir="5400000" algn="ctr" rotWithShape="0">
            <a:schemeClr val="accent1"/>
          </a:outerShdw>
        </a:effectLst>
        <a:sp3d/>
      </c:spPr>
    </c:sideWall>
    <c:backWall>
      <c:thickness val="0"/>
      <c:spPr>
        <a:noFill/>
        <a:ln>
          <a:noFill/>
        </a:ln>
        <a:effectLst>
          <a:outerShdw blurRad="50800" dist="50800" dir="5400000" algn="ctr" rotWithShape="0">
            <a:schemeClr val="accent1"/>
          </a:outerShdw>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3"/>
                <c:pt idx="0">
                  <c:v>Interviews</c:v>
                </c:pt>
                <c:pt idx="1">
                  <c:v>Lectures</c:v>
                </c:pt>
                <c:pt idx="2">
                  <c:v>Movies</c:v>
                </c:pt>
              </c:strCache>
            </c:strRef>
          </c:cat>
          <c:val>
            <c:numRef>
              <c:f>Sheet1!$B$2:$B$5</c:f>
              <c:numCache>
                <c:formatCode>General</c:formatCode>
                <c:ptCount val="4"/>
              </c:numCache>
            </c:numRef>
          </c:val>
          <c:extLst>
            <c:ext xmlns:c16="http://schemas.microsoft.com/office/drawing/2014/chart" uri="{C3380CC4-5D6E-409C-BE32-E72D297353CC}">
              <c16:uniqueId val="{00000000-ECDB-4CA0-8A3C-03040953813B}"/>
            </c:ext>
          </c:extLst>
        </c:ser>
        <c:ser>
          <c:idx val="1"/>
          <c:order val="1"/>
          <c:tx>
            <c:strRef>
              <c:f>Sheet1!$C$1</c:f>
              <c:strCache>
                <c:ptCount val="1"/>
                <c:pt idx="0">
                  <c:v>Category</c:v>
                </c:pt>
              </c:strCache>
            </c:strRef>
          </c:tx>
          <c:spPr>
            <a:solidFill>
              <a:srgbClr val="00B0F0"/>
            </a:solidFill>
            <a:ln>
              <a:noFill/>
            </a:ln>
            <a:effectLst/>
            <a:sp3d/>
          </c:spPr>
          <c:invertIfNegative val="0"/>
          <c:cat>
            <c:strRef>
              <c:f>Sheet1!$A$2:$A$5</c:f>
              <c:strCache>
                <c:ptCount val="3"/>
                <c:pt idx="0">
                  <c:v>Interviews</c:v>
                </c:pt>
                <c:pt idx="1">
                  <c:v>Lectures</c:v>
                </c:pt>
                <c:pt idx="2">
                  <c:v>Movies</c:v>
                </c:pt>
              </c:strCache>
            </c:strRef>
          </c:cat>
          <c:val>
            <c:numRef>
              <c:f>Sheet1!$C$2:$C$5</c:f>
              <c:numCache>
                <c:formatCode>General</c:formatCode>
                <c:ptCount val="4"/>
                <c:pt idx="0" formatCode="0%">
                  <c:v>0.95530000000000004</c:v>
                </c:pt>
                <c:pt idx="1">
                  <c:v>0.94399999999999995</c:v>
                </c:pt>
                <c:pt idx="2">
                  <c:v>0.94699999999999995</c:v>
                </c:pt>
              </c:numCache>
            </c:numRef>
          </c:val>
          <c:extLst>
            <c:ext xmlns:c16="http://schemas.microsoft.com/office/drawing/2014/chart" uri="{C3380CC4-5D6E-409C-BE32-E72D297353CC}">
              <c16:uniqueId val="{00000001-ECDB-4CA0-8A3C-03040953813B}"/>
            </c:ext>
          </c:extLst>
        </c:ser>
        <c:ser>
          <c:idx val="2"/>
          <c:order val="2"/>
          <c:tx>
            <c:strRef>
              <c:f>Sheet1!$D$1</c:f>
              <c:strCache>
                <c:ptCount val="1"/>
                <c:pt idx="0">
                  <c:v>Column2</c:v>
                </c:pt>
              </c:strCache>
            </c:strRef>
          </c:tx>
          <c:spPr>
            <a:solidFill>
              <a:schemeClr val="accent3"/>
            </a:solidFill>
            <a:ln>
              <a:noFill/>
            </a:ln>
            <a:effectLst/>
            <a:sp3d/>
          </c:spPr>
          <c:invertIfNegative val="0"/>
          <c:cat>
            <c:strRef>
              <c:f>Sheet1!$A$2:$A$5</c:f>
              <c:strCache>
                <c:ptCount val="3"/>
                <c:pt idx="0">
                  <c:v>Interviews</c:v>
                </c:pt>
                <c:pt idx="1">
                  <c:v>Lectures</c:v>
                </c:pt>
                <c:pt idx="2">
                  <c:v>Movies</c:v>
                </c:pt>
              </c:strCache>
            </c:strRef>
          </c:cat>
          <c:val>
            <c:numRef>
              <c:f>Sheet1!$D$2:$D$5</c:f>
              <c:numCache>
                <c:formatCode>General</c:formatCode>
                <c:ptCount val="4"/>
              </c:numCache>
            </c:numRef>
          </c:val>
          <c:extLst>
            <c:ext xmlns:c16="http://schemas.microsoft.com/office/drawing/2014/chart" uri="{C3380CC4-5D6E-409C-BE32-E72D297353CC}">
              <c16:uniqueId val="{00000002-ECDB-4CA0-8A3C-03040953813B}"/>
            </c:ext>
          </c:extLst>
        </c:ser>
        <c:dLbls>
          <c:showLegendKey val="0"/>
          <c:showVal val="0"/>
          <c:showCatName val="0"/>
          <c:showSerName val="0"/>
          <c:showPercent val="0"/>
          <c:showBubbleSize val="0"/>
        </c:dLbls>
        <c:gapWidth val="219"/>
        <c:shape val="cylinder"/>
        <c:axId val="1970863"/>
        <c:axId val="2143445184"/>
        <c:axId val="0"/>
      </c:bar3DChart>
      <c:catAx>
        <c:axId val="197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2143445184"/>
        <c:crosses val="autoZero"/>
        <c:auto val="1"/>
        <c:lblAlgn val="ctr"/>
        <c:lblOffset val="100"/>
        <c:noMultiLvlLbl val="0"/>
      </c:catAx>
      <c:valAx>
        <c:axId val="2143445184"/>
        <c:scaling>
          <c:orientation val="minMax"/>
          <c:max val="1"/>
        </c:scaling>
        <c:delete val="0"/>
        <c:axPos val="l"/>
        <c:majorGridlines>
          <c:spPr>
            <a:ln w="9525" cap="flat" cmpd="sng" algn="ctr">
              <a:solidFill>
                <a:schemeClr val="tx1"/>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197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lgn="just">
        <a:defRPr/>
      </a:pPr>
      <a:endParaRPr lang="ar-JO"/>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a:t>
            </a:r>
            <a:r>
              <a:rPr lang="en-US" baseline="0"/>
              <a:t> To Category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ar-JO"/>
        </a:p>
      </c:txPr>
    </c:title>
    <c:autoTitleDeleted val="0"/>
    <c:view3D>
      <c:rotX val="15"/>
      <c:rotY val="20"/>
      <c:rAngAx val="0"/>
    </c:view3D>
    <c:floor>
      <c:thickness val="0"/>
      <c:spPr>
        <a:noFill/>
        <a:ln>
          <a:noFill/>
        </a:ln>
        <a:effectLst/>
        <a:sp3d/>
      </c:spPr>
    </c:floor>
    <c:sideWall>
      <c:thickness val="0"/>
      <c:spPr>
        <a:noFill/>
        <a:ln>
          <a:noFill/>
        </a:ln>
        <a:effectLst>
          <a:outerShdw blurRad="50800" dist="50800" dir="5400000" algn="ctr" rotWithShape="0">
            <a:schemeClr val="accent1"/>
          </a:outerShdw>
        </a:effectLst>
        <a:sp3d/>
      </c:spPr>
    </c:sideWall>
    <c:backWall>
      <c:thickness val="0"/>
      <c:spPr>
        <a:noFill/>
        <a:ln>
          <a:noFill/>
        </a:ln>
        <a:effectLst>
          <a:outerShdw blurRad="50800" dist="50800" dir="5400000" algn="ctr" rotWithShape="0">
            <a:schemeClr val="accent1"/>
          </a:outerShdw>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3"/>
                <c:pt idx="0">
                  <c:v>Interviews</c:v>
                </c:pt>
                <c:pt idx="1">
                  <c:v>Lectures</c:v>
                </c:pt>
                <c:pt idx="2">
                  <c:v>Movies</c:v>
                </c:pt>
              </c:strCache>
            </c:strRef>
          </c:cat>
          <c:val>
            <c:numRef>
              <c:f>Sheet1!$B$2:$B$5</c:f>
              <c:numCache>
                <c:formatCode>General</c:formatCode>
                <c:ptCount val="4"/>
              </c:numCache>
            </c:numRef>
          </c:val>
          <c:extLst>
            <c:ext xmlns:c16="http://schemas.microsoft.com/office/drawing/2014/chart" uri="{C3380CC4-5D6E-409C-BE32-E72D297353CC}">
              <c16:uniqueId val="{00000000-ECDB-4CA0-8A3C-03040953813B}"/>
            </c:ext>
          </c:extLst>
        </c:ser>
        <c:ser>
          <c:idx val="1"/>
          <c:order val="1"/>
          <c:tx>
            <c:strRef>
              <c:f>Sheet1!$C$1</c:f>
              <c:strCache>
                <c:ptCount val="1"/>
                <c:pt idx="0">
                  <c:v>Category</c:v>
                </c:pt>
              </c:strCache>
            </c:strRef>
          </c:tx>
          <c:spPr>
            <a:solidFill>
              <a:srgbClr val="00B0F0"/>
            </a:solidFill>
            <a:ln>
              <a:noFill/>
            </a:ln>
            <a:effectLst/>
            <a:sp3d/>
          </c:spPr>
          <c:invertIfNegative val="0"/>
          <c:cat>
            <c:strRef>
              <c:f>Sheet1!$A$2:$A$5</c:f>
              <c:strCache>
                <c:ptCount val="3"/>
                <c:pt idx="0">
                  <c:v>Interviews</c:v>
                </c:pt>
                <c:pt idx="1">
                  <c:v>Lectures</c:v>
                </c:pt>
                <c:pt idx="2">
                  <c:v>Movies</c:v>
                </c:pt>
              </c:strCache>
            </c:strRef>
          </c:cat>
          <c:val>
            <c:numRef>
              <c:f>Sheet1!$C$2:$C$5</c:f>
              <c:numCache>
                <c:formatCode>General</c:formatCode>
                <c:ptCount val="4"/>
                <c:pt idx="0" formatCode="0%">
                  <c:v>0.95530000000000004</c:v>
                </c:pt>
                <c:pt idx="1">
                  <c:v>0.94399999999999995</c:v>
                </c:pt>
                <c:pt idx="2">
                  <c:v>0.94699999999999995</c:v>
                </c:pt>
              </c:numCache>
            </c:numRef>
          </c:val>
          <c:extLst>
            <c:ext xmlns:c16="http://schemas.microsoft.com/office/drawing/2014/chart" uri="{C3380CC4-5D6E-409C-BE32-E72D297353CC}">
              <c16:uniqueId val="{00000001-ECDB-4CA0-8A3C-03040953813B}"/>
            </c:ext>
          </c:extLst>
        </c:ser>
        <c:ser>
          <c:idx val="2"/>
          <c:order val="2"/>
          <c:tx>
            <c:strRef>
              <c:f>Sheet1!$D$1</c:f>
              <c:strCache>
                <c:ptCount val="1"/>
                <c:pt idx="0">
                  <c:v>Column2</c:v>
                </c:pt>
              </c:strCache>
            </c:strRef>
          </c:tx>
          <c:spPr>
            <a:solidFill>
              <a:schemeClr val="accent3"/>
            </a:solidFill>
            <a:ln>
              <a:noFill/>
            </a:ln>
            <a:effectLst/>
            <a:sp3d/>
          </c:spPr>
          <c:invertIfNegative val="0"/>
          <c:cat>
            <c:strRef>
              <c:f>Sheet1!$A$2:$A$5</c:f>
              <c:strCache>
                <c:ptCount val="3"/>
                <c:pt idx="0">
                  <c:v>Interviews</c:v>
                </c:pt>
                <c:pt idx="1">
                  <c:v>Lectures</c:v>
                </c:pt>
                <c:pt idx="2">
                  <c:v>Movies</c:v>
                </c:pt>
              </c:strCache>
            </c:strRef>
          </c:cat>
          <c:val>
            <c:numRef>
              <c:f>Sheet1!$D$2:$D$5</c:f>
              <c:numCache>
                <c:formatCode>General</c:formatCode>
                <c:ptCount val="4"/>
              </c:numCache>
            </c:numRef>
          </c:val>
          <c:extLst>
            <c:ext xmlns:c16="http://schemas.microsoft.com/office/drawing/2014/chart" uri="{C3380CC4-5D6E-409C-BE32-E72D297353CC}">
              <c16:uniqueId val="{00000002-ECDB-4CA0-8A3C-03040953813B}"/>
            </c:ext>
          </c:extLst>
        </c:ser>
        <c:dLbls>
          <c:showLegendKey val="0"/>
          <c:showVal val="0"/>
          <c:showCatName val="0"/>
          <c:showSerName val="0"/>
          <c:showPercent val="0"/>
          <c:showBubbleSize val="0"/>
        </c:dLbls>
        <c:gapWidth val="219"/>
        <c:shape val="cylinder"/>
        <c:axId val="1970863"/>
        <c:axId val="2143445184"/>
        <c:axId val="0"/>
      </c:bar3DChart>
      <c:catAx>
        <c:axId val="197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2143445184"/>
        <c:crosses val="autoZero"/>
        <c:auto val="1"/>
        <c:lblAlgn val="ctr"/>
        <c:lblOffset val="100"/>
        <c:noMultiLvlLbl val="0"/>
      </c:catAx>
      <c:valAx>
        <c:axId val="2143445184"/>
        <c:scaling>
          <c:orientation val="minMax"/>
          <c:max val="1"/>
        </c:scaling>
        <c:delete val="0"/>
        <c:axPos val="l"/>
        <c:majorGridlines>
          <c:spPr>
            <a:ln w="9525" cap="flat" cmpd="sng" algn="ctr">
              <a:solidFill>
                <a:schemeClr val="tx1"/>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197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lgn="just">
        <a:defRPr/>
      </a:pPr>
      <a:endParaRPr lang="ar-JO"/>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flip="none" rotWithShape="1">
                <a:gsLst>
                  <a:gs pos="54000">
                    <a:srgbClr val="27C3F3"/>
                  </a:gs>
                  <a:gs pos="0">
                    <a:srgbClr val="0C7185"/>
                  </a:gs>
                  <a:gs pos="81000">
                    <a:srgbClr val="033453"/>
                  </a:gs>
                </a:gsLst>
                <a:path path="circle">
                  <a:fillToRect l="100000" t="100000"/>
                </a:path>
                <a:tileRect r="-100000" b="-100000"/>
              </a:gradFill>
              <a:ln w="19050">
                <a:noFill/>
              </a:ln>
              <a:effectLst/>
            </c:spPr>
            <c:extLst>
              <c:ext xmlns:c16="http://schemas.microsoft.com/office/drawing/2014/chart" uri="{C3380CC4-5D6E-409C-BE32-E72D297353CC}">
                <c16:uniqueId val="{00000002-8C1E-41C2-912B-2C24A01B256B}"/>
              </c:ext>
            </c:extLst>
          </c:dPt>
          <c:dPt>
            <c:idx val="1"/>
            <c:bubble3D val="0"/>
            <c:spPr>
              <a:solidFill>
                <a:schemeClr val="bg1"/>
              </a:solidFill>
              <a:ln w="19050">
                <a:noFill/>
              </a:ln>
              <a:effectLst/>
            </c:spPr>
            <c:extLst>
              <c:ext xmlns:c16="http://schemas.microsoft.com/office/drawing/2014/chart" uri="{C3380CC4-5D6E-409C-BE32-E72D297353CC}">
                <c16:uniqueId val="{00000001-8C1E-41C2-912B-2C24A01B256B}"/>
              </c:ext>
            </c:extLst>
          </c:dPt>
          <c:dPt>
            <c:idx val="2"/>
            <c:bubble3D val="0"/>
            <c:spPr>
              <a:solidFill>
                <a:schemeClr val="accent3"/>
              </a:solidFill>
              <a:ln w="19050">
                <a:noFill/>
              </a:ln>
              <a:effectLst/>
            </c:spPr>
            <c:extLst>
              <c:ext xmlns:c16="http://schemas.microsoft.com/office/drawing/2014/chart" uri="{C3380CC4-5D6E-409C-BE32-E72D297353CC}">
                <c16:uniqueId val="{00000005-AEA5-445F-A077-07A736CA4DB7}"/>
              </c:ext>
            </c:extLst>
          </c:dPt>
          <c:dPt>
            <c:idx val="3"/>
            <c:bubble3D val="0"/>
            <c:spPr>
              <a:solidFill>
                <a:schemeClr val="accent4"/>
              </a:solidFill>
              <a:ln w="19050">
                <a:noFill/>
              </a:ln>
              <a:effectLst/>
            </c:spPr>
            <c:extLst>
              <c:ext xmlns:c16="http://schemas.microsoft.com/office/drawing/2014/chart" uri="{C3380CC4-5D6E-409C-BE32-E72D297353CC}">
                <c16:uniqueId val="{00000007-AEA5-445F-A077-07A736CA4DB7}"/>
              </c:ext>
            </c:extLst>
          </c:dPt>
          <c:cat>
            <c:strRef>
              <c:f>Sheet1!$A$2:$A$5</c:f>
              <c:strCache>
                <c:ptCount val="2"/>
                <c:pt idx="0">
                  <c:v>1st Qtr</c:v>
                </c:pt>
                <c:pt idx="1">
                  <c:v>s</c:v>
                </c:pt>
              </c:strCache>
            </c:strRef>
          </c:cat>
          <c:val>
            <c:numRef>
              <c:f>Sheet1!$B$2:$B$5</c:f>
              <c:numCache>
                <c:formatCode>0%</c:formatCode>
                <c:ptCount val="4"/>
                <c:pt idx="0">
                  <c:v>0.65</c:v>
                </c:pt>
                <c:pt idx="1">
                  <c:v>0.35</c:v>
                </c:pt>
              </c:numCache>
            </c:numRef>
          </c:val>
          <c:extLst>
            <c:ext xmlns:c16="http://schemas.microsoft.com/office/drawing/2014/chart" uri="{C3380CC4-5D6E-409C-BE32-E72D297353CC}">
              <c16:uniqueId val="{00000000-8C1E-41C2-912B-2C24A01B25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JO"/>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a:t>
            </a:r>
            <a:r>
              <a:rPr lang="en-US" baseline="0"/>
              <a:t> To Category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ar-JO"/>
        </a:p>
      </c:txPr>
    </c:title>
    <c:autoTitleDeleted val="0"/>
    <c:view3D>
      <c:rotX val="15"/>
      <c:rotY val="20"/>
      <c:rAngAx val="0"/>
    </c:view3D>
    <c:floor>
      <c:thickness val="0"/>
      <c:spPr>
        <a:noFill/>
        <a:ln>
          <a:noFill/>
        </a:ln>
        <a:effectLst/>
        <a:sp3d/>
      </c:spPr>
    </c:floor>
    <c:sideWall>
      <c:thickness val="0"/>
      <c:spPr>
        <a:noFill/>
        <a:ln>
          <a:noFill/>
        </a:ln>
        <a:effectLst>
          <a:outerShdw blurRad="50800" dist="50800" dir="5400000" algn="ctr" rotWithShape="0">
            <a:schemeClr val="accent1"/>
          </a:outerShdw>
        </a:effectLst>
        <a:sp3d/>
      </c:spPr>
    </c:sideWall>
    <c:backWall>
      <c:thickness val="0"/>
      <c:spPr>
        <a:noFill/>
        <a:ln>
          <a:noFill/>
        </a:ln>
        <a:effectLst>
          <a:outerShdw blurRad="50800" dist="50800" dir="5400000" algn="ctr" rotWithShape="0">
            <a:schemeClr val="accent1"/>
          </a:outerShdw>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3"/>
                <c:pt idx="0">
                  <c:v>Interviews</c:v>
                </c:pt>
                <c:pt idx="1">
                  <c:v>Lectures</c:v>
                </c:pt>
                <c:pt idx="2">
                  <c:v>Movies</c:v>
                </c:pt>
              </c:strCache>
            </c:strRef>
          </c:cat>
          <c:val>
            <c:numRef>
              <c:f>Sheet1!$B$2:$B$5</c:f>
              <c:numCache>
                <c:formatCode>General</c:formatCode>
                <c:ptCount val="4"/>
              </c:numCache>
            </c:numRef>
          </c:val>
          <c:extLst>
            <c:ext xmlns:c16="http://schemas.microsoft.com/office/drawing/2014/chart" uri="{C3380CC4-5D6E-409C-BE32-E72D297353CC}">
              <c16:uniqueId val="{00000000-ECDB-4CA0-8A3C-03040953813B}"/>
            </c:ext>
          </c:extLst>
        </c:ser>
        <c:ser>
          <c:idx val="1"/>
          <c:order val="1"/>
          <c:tx>
            <c:strRef>
              <c:f>Sheet1!$C$1</c:f>
              <c:strCache>
                <c:ptCount val="1"/>
                <c:pt idx="0">
                  <c:v>Category</c:v>
                </c:pt>
              </c:strCache>
            </c:strRef>
          </c:tx>
          <c:spPr>
            <a:solidFill>
              <a:srgbClr val="00B0F0"/>
            </a:solidFill>
            <a:ln>
              <a:noFill/>
            </a:ln>
            <a:effectLst/>
            <a:sp3d/>
          </c:spPr>
          <c:invertIfNegative val="0"/>
          <c:cat>
            <c:strRef>
              <c:f>Sheet1!$A$2:$A$5</c:f>
              <c:strCache>
                <c:ptCount val="3"/>
                <c:pt idx="0">
                  <c:v>Interviews</c:v>
                </c:pt>
                <c:pt idx="1">
                  <c:v>Lectures</c:v>
                </c:pt>
                <c:pt idx="2">
                  <c:v>Movies</c:v>
                </c:pt>
              </c:strCache>
            </c:strRef>
          </c:cat>
          <c:val>
            <c:numRef>
              <c:f>Sheet1!$C$2:$C$5</c:f>
              <c:numCache>
                <c:formatCode>General</c:formatCode>
                <c:ptCount val="4"/>
                <c:pt idx="0" formatCode="0%">
                  <c:v>0.95530000000000004</c:v>
                </c:pt>
                <c:pt idx="1">
                  <c:v>0.94399999999999995</c:v>
                </c:pt>
                <c:pt idx="2">
                  <c:v>0.94699999999999995</c:v>
                </c:pt>
              </c:numCache>
            </c:numRef>
          </c:val>
          <c:extLst>
            <c:ext xmlns:c16="http://schemas.microsoft.com/office/drawing/2014/chart" uri="{C3380CC4-5D6E-409C-BE32-E72D297353CC}">
              <c16:uniqueId val="{00000001-ECDB-4CA0-8A3C-03040953813B}"/>
            </c:ext>
          </c:extLst>
        </c:ser>
        <c:ser>
          <c:idx val="2"/>
          <c:order val="2"/>
          <c:tx>
            <c:strRef>
              <c:f>Sheet1!$D$1</c:f>
              <c:strCache>
                <c:ptCount val="1"/>
                <c:pt idx="0">
                  <c:v>Column2</c:v>
                </c:pt>
              </c:strCache>
            </c:strRef>
          </c:tx>
          <c:spPr>
            <a:solidFill>
              <a:schemeClr val="accent3"/>
            </a:solidFill>
            <a:ln>
              <a:noFill/>
            </a:ln>
            <a:effectLst/>
            <a:sp3d/>
          </c:spPr>
          <c:invertIfNegative val="0"/>
          <c:cat>
            <c:strRef>
              <c:f>Sheet1!$A$2:$A$5</c:f>
              <c:strCache>
                <c:ptCount val="3"/>
                <c:pt idx="0">
                  <c:v>Interviews</c:v>
                </c:pt>
                <c:pt idx="1">
                  <c:v>Lectures</c:v>
                </c:pt>
                <c:pt idx="2">
                  <c:v>Movies</c:v>
                </c:pt>
              </c:strCache>
            </c:strRef>
          </c:cat>
          <c:val>
            <c:numRef>
              <c:f>Sheet1!$D$2:$D$5</c:f>
              <c:numCache>
                <c:formatCode>General</c:formatCode>
                <c:ptCount val="4"/>
              </c:numCache>
            </c:numRef>
          </c:val>
          <c:extLst>
            <c:ext xmlns:c16="http://schemas.microsoft.com/office/drawing/2014/chart" uri="{C3380CC4-5D6E-409C-BE32-E72D297353CC}">
              <c16:uniqueId val="{00000002-ECDB-4CA0-8A3C-03040953813B}"/>
            </c:ext>
          </c:extLst>
        </c:ser>
        <c:dLbls>
          <c:showLegendKey val="0"/>
          <c:showVal val="0"/>
          <c:showCatName val="0"/>
          <c:showSerName val="0"/>
          <c:showPercent val="0"/>
          <c:showBubbleSize val="0"/>
        </c:dLbls>
        <c:gapWidth val="219"/>
        <c:shape val="cylinder"/>
        <c:axId val="1970863"/>
        <c:axId val="2143445184"/>
        <c:axId val="0"/>
      </c:bar3DChart>
      <c:catAx>
        <c:axId val="197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2143445184"/>
        <c:crosses val="autoZero"/>
        <c:auto val="1"/>
        <c:lblAlgn val="ctr"/>
        <c:lblOffset val="100"/>
        <c:noMultiLvlLbl val="0"/>
      </c:catAx>
      <c:valAx>
        <c:axId val="2143445184"/>
        <c:scaling>
          <c:orientation val="minMax"/>
          <c:max val="1"/>
        </c:scaling>
        <c:delete val="0"/>
        <c:axPos val="l"/>
        <c:majorGridlines>
          <c:spPr>
            <a:ln w="9525" cap="flat" cmpd="sng" algn="ctr">
              <a:solidFill>
                <a:schemeClr val="tx1"/>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197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lgn="just">
        <a:defRPr/>
      </a:pPr>
      <a:endParaRPr lang="ar-JO"/>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flip="none" rotWithShape="1">
                <a:gsLst>
                  <a:gs pos="54000">
                    <a:srgbClr val="27C3F3"/>
                  </a:gs>
                  <a:gs pos="0">
                    <a:srgbClr val="0C7185"/>
                  </a:gs>
                  <a:gs pos="81000">
                    <a:srgbClr val="033453"/>
                  </a:gs>
                </a:gsLst>
                <a:path path="circle">
                  <a:fillToRect l="100000" t="100000"/>
                </a:path>
                <a:tileRect r="-100000" b="-100000"/>
              </a:gradFill>
              <a:ln w="19050">
                <a:noFill/>
              </a:ln>
              <a:effectLst/>
            </c:spPr>
            <c:extLst>
              <c:ext xmlns:c16="http://schemas.microsoft.com/office/drawing/2014/chart" uri="{C3380CC4-5D6E-409C-BE32-E72D297353CC}">
                <c16:uniqueId val="{00000002-8C1E-41C2-912B-2C24A01B256B}"/>
              </c:ext>
            </c:extLst>
          </c:dPt>
          <c:dPt>
            <c:idx val="1"/>
            <c:bubble3D val="0"/>
            <c:spPr>
              <a:solidFill>
                <a:schemeClr val="bg1"/>
              </a:solidFill>
              <a:ln w="19050">
                <a:noFill/>
              </a:ln>
              <a:effectLst/>
            </c:spPr>
            <c:extLst>
              <c:ext xmlns:c16="http://schemas.microsoft.com/office/drawing/2014/chart" uri="{C3380CC4-5D6E-409C-BE32-E72D297353CC}">
                <c16:uniqueId val="{00000001-8C1E-41C2-912B-2C24A01B256B}"/>
              </c:ext>
            </c:extLst>
          </c:dPt>
          <c:dPt>
            <c:idx val="2"/>
            <c:bubble3D val="0"/>
            <c:spPr>
              <a:solidFill>
                <a:schemeClr val="accent3"/>
              </a:solidFill>
              <a:ln w="19050">
                <a:noFill/>
              </a:ln>
              <a:effectLst/>
            </c:spPr>
            <c:extLst>
              <c:ext xmlns:c16="http://schemas.microsoft.com/office/drawing/2014/chart" uri="{C3380CC4-5D6E-409C-BE32-E72D297353CC}">
                <c16:uniqueId val="{00000005-C8C8-4315-93D1-ABBE3135CE56}"/>
              </c:ext>
            </c:extLst>
          </c:dPt>
          <c:dPt>
            <c:idx val="3"/>
            <c:bubble3D val="0"/>
            <c:spPr>
              <a:solidFill>
                <a:schemeClr val="accent4"/>
              </a:solidFill>
              <a:ln w="19050">
                <a:noFill/>
              </a:ln>
              <a:effectLst/>
            </c:spPr>
            <c:extLst>
              <c:ext xmlns:c16="http://schemas.microsoft.com/office/drawing/2014/chart" uri="{C3380CC4-5D6E-409C-BE32-E72D297353CC}">
                <c16:uniqueId val="{00000007-C8C8-4315-93D1-ABBE3135CE56}"/>
              </c:ext>
            </c:extLst>
          </c:dPt>
          <c:cat>
            <c:strRef>
              <c:f>Sheet1!$A$2:$A$5</c:f>
              <c:strCache>
                <c:ptCount val="2"/>
                <c:pt idx="0">
                  <c:v>1st Qtr</c:v>
                </c:pt>
                <c:pt idx="1">
                  <c:v>s</c:v>
                </c:pt>
              </c:strCache>
            </c:strRef>
          </c:cat>
          <c:val>
            <c:numRef>
              <c:f>Sheet1!$B$2:$B$5</c:f>
              <c:numCache>
                <c:formatCode>0%</c:formatCode>
                <c:ptCount val="4"/>
                <c:pt idx="0">
                  <c:v>0.65</c:v>
                </c:pt>
                <c:pt idx="1">
                  <c:v>0.35</c:v>
                </c:pt>
              </c:numCache>
            </c:numRef>
          </c:val>
          <c:extLst>
            <c:ext xmlns:c16="http://schemas.microsoft.com/office/drawing/2014/chart" uri="{C3380CC4-5D6E-409C-BE32-E72D297353CC}">
              <c16:uniqueId val="{00000000-8C1E-41C2-912B-2C24A01B25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ar-JO"/>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ar-S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a:t>
            </a:r>
            <a:r>
              <a:rPr lang="en-US" baseline="0"/>
              <a:t> To Category</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ar-JO"/>
        </a:p>
      </c:txPr>
    </c:title>
    <c:autoTitleDeleted val="0"/>
    <c:view3D>
      <c:rotX val="15"/>
      <c:rotY val="20"/>
      <c:rAngAx val="0"/>
    </c:view3D>
    <c:floor>
      <c:thickness val="0"/>
      <c:spPr>
        <a:noFill/>
        <a:ln>
          <a:noFill/>
        </a:ln>
        <a:effectLst/>
        <a:sp3d/>
      </c:spPr>
    </c:floor>
    <c:sideWall>
      <c:thickness val="0"/>
      <c:spPr>
        <a:noFill/>
        <a:ln>
          <a:noFill/>
        </a:ln>
        <a:effectLst>
          <a:outerShdw blurRad="50800" dist="50800" dir="5400000" algn="ctr" rotWithShape="0">
            <a:schemeClr val="accent1"/>
          </a:outerShdw>
        </a:effectLst>
        <a:sp3d/>
      </c:spPr>
    </c:sideWall>
    <c:backWall>
      <c:thickness val="0"/>
      <c:spPr>
        <a:noFill/>
        <a:ln>
          <a:noFill/>
        </a:ln>
        <a:effectLst>
          <a:outerShdw blurRad="50800" dist="50800" dir="5400000" algn="ctr" rotWithShape="0">
            <a:schemeClr val="accent1"/>
          </a:outerShdw>
        </a:effectLst>
        <a:sp3d/>
      </c:spPr>
    </c:backWall>
    <c:plotArea>
      <c:layout/>
      <c:bar3DChart>
        <c:barDir val="col"/>
        <c:grouping val="stacked"/>
        <c:varyColors val="0"/>
        <c:ser>
          <c:idx val="0"/>
          <c:order val="0"/>
          <c:tx>
            <c:strRef>
              <c:f>Sheet1!$B$1</c:f>
              <c:strCache>
                <c:ptCount val="1"/>
                <c:pt idx="0">
                  <c:v>Series 1</c:v>
                </c:pt>
              </c:strCache>
            </c:strRef>
          </c:tx>
          <c:spPr>
            <a:solidFill>
              <a:schemeClr val="accent1"/>
            </a:solidFill>
            <a:ln>
              <a:noFill/>
            </a:ln>
            <a:effectLst/>
            <a:sp3d/>
          </c:spPr>
          <c:invertIfNegative val="0"/>
          <c:cat>
            <c:strRef>
              <c:f>Sheet1!$A$2:$A$5</c:f>
              <c:strCache>
                <c:ptCount val="3"/>
                <c:pt idx="0">
                  <c:v>Interviews</c:v>
                </c:pt>
                <c:pt idx="1">
                  <c:v>Lectures</c:v>
                </c:pt>
                <c:pt idx="2">
                  <c:v>Movies</c:v>
                </c:pt>
              </c:strCache>
            </c:strRef>
          </c:cat>
          <c:val>
            <c:numRef>
              <c:f>Sheet1!$B$2:$B$5</c:f>
              <c:numCache>
                <c:formatCode>General</c:formatCode>
                <c:ptCount val="4"/>
              </c:numCache>
            </c:numRef>
          </c:val>
          <c:extLst>
            <c:ext xmlns:c16="http://schemas.microsoft.com/office/drawing/2014/chart" uri="{C3380CC4-5D6E-409C-BE32-E72D297353CC}">
              <c16:uniqueId val="{00000000-ECDB-4CA0-8A3C-03040953813B}"/>
            </c:ext>
          </c:extLst>
        </c:ser>
        <c:ser>
          <c:idx val="1"/>
          <c:order val="1"/>
          <c:tx>
            <c:strRef>
              <c:f>Sheet1!$C$1</c:f>
              <c:strCache>
                <c:ptCount val="1"/>
                <c:pt idx="0">
                  <c:v>Category</c:v>
                </c:pt>
              </c:strCache>
            </c:strRef>
          </c:tx>
          <c:spPr>
            <a:solidFill>
              <a:srgbClr val="00B0F0"/>
            </a:solidFill>
            <a:ln>
              <a:noFill/>
            </a:ln>
            <a:effectLst/>
            <a:sp3d/>
          </c:spPr>
          <c:invertIfNegative val="0"/>
          <c:cat>
            <c:strRef>
              <c:f>Sheet1!$A$2:$A$5</c:f>
              <c:strCache>
                <c:ptCount val="3"/>
                <c:pt idx="0">
                  <c:v>Interviews</c:v>
                </c:pt>
                <c:pt idx="1">
                  <c:v>Lectures</c:v>
                </c:pt>
                <c:pt idx="2">
                  <c:v>Movies</c:v>
                </c:pt>
              </c:strCache>
            </c:strRef>
          </c:cat>
          <c:val>
            <c:numRef>
              <c:f>Sheet1!$C$2:$C$5</c:f>
              <c:numCache>
                <c:formatCode>General</c:formatCode>
                <c:ptCount val="4"/>
                <c:pt idx="0" formatCode="0%">
                  <c:v>0.95530000000000004</c:v>
                </c:pt>
                <c:pt idx="1">
                  <c:v>0.94399999999999995</c:v>
                </c:pt>
                <c:pt idx="2">
                  <c:v>0.94699999999999995</c:v>
                </c:pt>
              </c:numCache>
            </c:numRef>
          </c:val>
          <c:extLst>
            <c:ext xmlns:c16="http://schemas.microsoft.com/office/drawing/2014/chart" uri="{C3380CC4-5D6E-409C-BE32-E72D297353CC}">
              <c16:uniqueId val="{00000001-ECDB-4CA0-8A3C-03040953813B}"/>
            </c:ext>
          </c:extLst>
        </c:ser>
        <c:ser>
          <c:idx val="2"/>
          <c:order val="2"/>
          <c:tx>
            <c:strRef>
              <c:f>Sheet1!$D$1</c:f>
              <c:strCache>
                <c:ptCount val="1"/>
                <c:pt idx="0">
                  <c:v>Column2</c:v>
                </c:pt>
              </c:strCache>
            </c:strRef>
          </c:tx>
          <c:spPr>
            <a:solidFill>
              <a:schemeClr val="accent3"/>
            </a:solidFill>
            <a:ln>
              <a:noFill/>
            </a:ln>
            <a:effectLst/>
            <a:sp3d/>
          </c:spPr>
          <c:invertIfNegative val="0"/>
          <c:cat>
            <c:strRef>
              <c:f>Sheet1!$A$2:$A$5</c:f>
              <c:strCache>
                <c:ptCount val="3"/>
                <c:pt idx="0">
                  <c:v>Interviews</c:v>
                </c:pt>
                <c:pt idx="1">
                  <c:v>Lectures</c:v>
                </c:pt>
                <c:pt idx="2">
                  <c:v>Movies</c:v>
                </c:pt>
              </c:strCache>
            </c:strRef>
          </c:cat>
          <c:val>
            <c:numRef>
              <c:f>Sheet1!$D$2:$D$5</c:f>
              <c:numCache>
                <c:formatCode>General</c:formatCode>
                <c:ptCount val="4"/>
              </c:numCache>
            </c:numRef>
          </c:val>
          <c:extLst>
            <c:ext xmlns:c16="http://schemas.microsoft.com/office/drawing/2014/chart" uri="{C3380CC4-5D6E-409C-BE32-E72D297353CC}">
              <c16:uniqueId val="{00000002-ECDB-4CA0-8A3C-03040953813B}"/>
            </c:ext>
          </c:extLst>
        </c:ser>
        <c:dLbls>
          <c:showLegendKey val="0"/>
          <c:showVal val="0"/>
          <c:showCatName val="0"/>
          <c:showSerName val="0"/>
          <c:showPercent val="0"/>
          <c:showBubbleSize val="0"/>
        </c:dLbls>
        <c:gapWidth val="219"/>
        <c:shape val="cylinder"/>
        <c:axId val="1970863"/>
        <c:axId val="2143445184"/>
        <c:axId val="0"/>
      </c:bar3DChart>
      <c:catAx>
        <c:axId val="19708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2143445184"/>
        <c:crosses val="autoZero"/>
        <c:auto val="1"/>
        <c:lblAlgn val="ctr"/>
        <c:lblOffset val="100"/>
        <c:noMultiLvlLbl val="0"/>
      </c:catAx>
      <c:valAx>
        <c:axId val="2143445184"/>
        <c:scaling>
          <c:orientation val="minMax"/>
          <c:max val="1"/>
        </c:scaling>
        <c:delete val="0"/>
        <c:axPos val="l"/>
        <c:majorGridlines>
          <c:spPr>
            <a:ln w="9525" cap="flat" cmpd="sng" algn="ctr">
              <a:solidFill>
                <a:schemeClr val="tx1"/>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ar-JO"/>
          </a:p>
        </c:txPr>
        <c:crossAx val="197086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lgn="just">
        <a:defRPr/>
      </a:pPr>
      <a:endParaRPr lang="ar-JO"/>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JO"/>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92DA0026-5803-47A1-AF25-F2019549EC29}" type="datetimeFigureOut">
              <a:rPr lang="ar-JO" smtClean="0"/>
              <a:t>24/11/1445</a:t>
            </a:fld>
            <a:endParaRPr lang="ar-JO"/>
          </a:p>
        </p:txBody>
      </p:sp>
      <p:sp>
        <p:nvSpPr>
          <p:cNvPr id="4" name="عنصر نائب لصورة الشريحة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ar-JO"/>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ar-JO"/>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JO"/>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A987B73F-52E1-42A0-88E0-11618957C5E3}" type="slidenum">
              <a:rPr lang="ar-JO" smtClean="0"/>
              <a:t>‹#›</a:t>
            </a:fld>
            <a:endParaRPr lang="ar-JO"/>
          </a:p>
        </p:txBody>
      </p:sp>
    </p:spTree>
    <p:extLst>
      <p:ext uri="{BB962C8B-B14F-4D97-AF65-F5344CB8AC3E}">
        <p14:creationId xmlns:p14="http://schemas.microsoft.com/office/powerpoint/2010/main" val="76258191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JO" dirty="0"/>
          </a:p>
        </p:txBody>
      </p:sp>
      <p:sp>
        <p:nvSpPr>
          <p:cNvPr id="4" name="عنصر نائب لرقم الشريحة 3"/>
          <p:cNvSpPr>
            <a:spLocks noGrp="1"/>
          </p:cNvSpPr>
          <p:nvPr>
            <p:ph type="sldNum" sz="quarter" idx="5"/>
          </p:nvPr>
        </p:nvSpPr>
        <p:spPr/>
        <p:txBody>
          <a:bodyPr/>
          <a:lstStyle/>
          <a:p>
            <a:fld id="{A987B73F-52E1-42A0-88E0-11618957C5E3}" type="slidenum">
              <a:rPr lang="ar-JO" smtClean="0"/>
              <a:t>3</a:t>
            </a:fld>
            <a:endParaRPr lang="ar-JO"/>
          </a:p>
        </p:txBody>
      </p:sp>
    </p:spTree>
    <p:extLst>
      <p:ext uri="{BB962C8B-B14F-4D97-AF65-F5344CB8AC3E}">
        <p14:creationId xmlns:p14="http://schemas.microsoft.com/office/powerpoint/2010/main" val="648056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EBC55-B19A-3527-71F3-F27B713BC1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F4EE45-B328-2729-0F7D-2E80190248C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21B15EA-1708-666C-3304-55F164F63B3D}"/>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5" name="Footer Placeholder 4">
            <a:extLst>
              <a:ext uri="{FF2B5EF4-FFF2-40B4-BE49-F238E27FC236}">
                <a16:creationId xmlns:a16="http://schemas.microsoft.com/office/drawing/2014/main" id="{1FF5CEEC-6AE9-2BE4-2119-7BE2A23DDA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E6032B-6B08-14B9-20E5-E3B29CD3E039}"/>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881568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BE10-5BF1-E934-8C8A-9822977430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02896B-A43D-B061-A848-3C26F2291C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B6CAF0-FBAA-B1BF-A491-14D7E58FCF00}"/>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5" name="Footer Placeholder 4">
            <a:extLst>
              <a:ext uri="{FF2B5EF4-FFF2-40B4-BE49-F238E27FC236}">
                <a16:creationId xmlns:a16="http://schemas.microsoft.com/office/drawing/2014/main" id="{17FA1826-3051-0416-ACB3-B1C5D607AA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DFC886-6A06-87C0-AB5B-45A9DF655790}"/>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4048654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BD83030-F92E-DCBD-5A42-AC389B6CB0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E4F1734-D974-C490-B5EF-CA10FB5FE4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9FEC64-1DCE-C1BC-4921-2C6A48705B04}"/>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5" name="Footer Placeholder 4">
            <a:extLst>
              <a:ext uri="{FF2B5EF4-FFF2-40B4-BE49-F238E27FC236}">
                <a16:creationId xmlns:a16="http://schemas.microsoft.com/office/drawing/2014/main" id="{D14F9885-8C00-3A16-AD4C-874BC4EF9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5C014-EA58-D631-4860-E6EBDE4EC84B}"/>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449175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E2E4E-BF9A-93BD-F889-BFE7C2108F7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8B3E6F-0053-FFE1-9F39-D9B0616FFE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4865F-C94C-D6F7-31B5-9E1F73341E66}"/>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5" name="Footer Placeholder 4">
            <a:extLst>
              <a:ext uri="{FF2B5EF4-FFF2-40B4-BE49-F238E27FC236}">
                <a16:creationId xmlns:a16="http://schemas.microsoft.com/office/drawing/2014/main" id="{1CCBF4F5-D48B-30DE-6587-0FAE2819B8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71BA98-1DB4-78F4-1509-48CCC04A391C}"/>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487493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0ADD9-95F7-A8DE-A004-545CAC0CE2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122FF3-6881-A724-E598-3A75B0B218D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48976F-DE0A-0165-FB7B-AB17F228DF4A}"/>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5" name="Footer Placeholder 4">
            <a:extLst>
              <a:ext uri="{FF2B5EF4-FFF2-40B4-BE49-F238E27FC236}">
                <a16:creationId xmlns:a16="http://schemas.microsoft.com/office/drawing/2014/main" id="{A37E8C8C-93BC-89C3-92A1-099ED1AD85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2698B6-5B41-0F0A-03DD-0B2A4A57B24C}"/>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3411078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611A1-7F9E-66A8-0154-58F96887D9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BFDE95-50AD-EB8A-7E9B-10C6CB559E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7005E75-F2E5-23A6-9874-970D3CE654F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FCD184-4BCC-D5C6-2215-E34E8A9811BD}"/>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6" name="Footer Placeholder 5">
            <a:extLst>
              <a:ext uri="{FF2B5EF4-FFF2-40B4-BE49-F238E27FC236}">
                <a16:creationId xmlns:a16="http://schemas.microsoft.com/office/drawing/2014/main" id="{9CF23154-2446-A1B5-B725-716FACC421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A11923-69A0-5637-ED90-A61262952204}"/>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2234902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A90D6-259A-22FC-BC16-3D5B360325D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794DBA0-C930-1F2F-057B-EB6E8FCD31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5567C3-7D3D-B58F-AFDD-7DBEEE373A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AD2B38-B76F-A02F-65BD-EF31D084F4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12F0C2-E7B5-77A2-A936-4F062D5431C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38BF0D-0E8B-4D79-91D1-67F953B2D3D5}"/>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8" name="Footer Placeholder 7">
            <a:extLst>
              <a:ext uri="{FF2B5EF4-FFF2-40B4-BE49-F238E27FC236}">
                <a16:creationId xmlns:a16="http://schemas.microsoft.com/office/drawing/2014/main" id="{3D5142B1-799B-915F-9CFB-4A090C52025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AC797B-CBE6-4858-5EF1-ACA5C7186423}"/>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4227847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D82BA-D050-4BF8-33A7-F30AD9C8CD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1870AF-6C3F-C215-7524-4707D0AAAAC5}"/>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4" name="Footer Placeholder 3">
            <a:extLst>
              <a:ext uri="{FF2B5EF4-FFF2-40B4-BE49-F238E27FC236}">
                <a16:creationId xmlns:a16="http://schemas.microsoft.com/office/drawing/2014/main" id="{60BC8E70-3F9E-CBC5-70BB-70E8F296499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566DE7-6E57-7EA5-C368-BDE603765BA2}"/>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3141519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4D55A3-B5B8-6745-E2B0-87036BC125F4}"/>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3" name="Footer Placeholder 2">
            <a:extLst>
              <a:ext uri="{FF2B5EF4-FFF2-40B4-BE49-F238E27FC236}">
                <a16:creationId xmlns:a16="http://schemas.microsoft.com/office/drawing/2014/main" id="{1DC0A2BE-E92F-6B75-86DB-738BB97CBDC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556070-DE03-DCF7-2083-7F818FAF91F3}"/>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1510746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AF6AB-CF95-3B5E-9DF4-7A760975A3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4AA176C-36C4-F91A-F63F-B6A5A3F039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9BA251-2060-D9D7-C008-88C44A400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E967B7-DC03-B772-AB8F-3B029E57FF98}"/>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6" name="Footer Placeholder 5">
            <a:extLst>
              <a:ext uri="{FF2B5EF4-FFF2-40B4-BE49-F238E27FC236}">
                <a16:creationId xmlns:a16="http://schemas.microsoft.com/office/drawing/2014/main" id="{C60491DD-0275-DCE0-E1D6-FB11A5B775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6A075B-C771-3545-8636-1F2CF9AB3D32}"/>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97661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5C510-F288-75B0-90F8-A372AB0BB2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3AF60D-0014-00A0-E94A-F6C769427E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59326-BF48-3AD0-4CFD-5404476177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BDE39-BF71-942B-2B7B-EBD4F5ED36E9}"/>
              </a:ext>
            </a:extLst>
          </p:cNvPr>
          <p:cNvSpPr>
            <a:spLocks noGrp="1"/>
          </p:cNvSpPr>
          <p:nvPr>
            <p:ph type="dt" sz="half" idx="10"/>
          </p:nvPr>
        </p:nvSpPr>
        <p:spPr/>
        <p:txBody>
          <a:bodyPr/>
          <a:lstStyle/>
          <a:p>
            <a:fld id="{57B5851A-28EC-4E40-82BF-24723478FF9A}" type="datetimeFigureOut">
              <a:rPr lang="en-US" smtClean="0"/>
              <a:t>5/31/2024</a:t>
            </a:fld>
            <a:endParaRPr lang="en-US"/>
          </a:p>
        </p:txBody>
      </p:sp>
      <p:sp>
        <p:nvSpPr>
          <p:cNvPr id="6" name="Footer Placeholder 5">
            <a:extLst>
              <a:ext uri="{FF2B5EF4-FFF2-40B4-BE49-F238E27FC236}">
                <a16:creationId xmlns:a16="http://schemas.microsoft.com/office/drawing/2014/main" id="{9E11E3F2-1346-795C-7865-99378DE894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ECFEC1-A850-6EC7-D26E-7E88D6DC60E4}"/>
              </a:ext>
            </a:extLst>
          </p:cNvPr>
          <p:cNvSpPr>
            <a:spLocks noGrp="1"/>
          </p:cNvSpPr>
          <p:nvPr>
            <p:ph type="sldNum" sz="quarter" idx="12"/>
          </p:nvPr>
        </p:nvSpPr>
        <p:spPr/>
        <p:txBody>
          <a:bodyPr/>
          <a:lstStyle/>
          <a:p>
            <a:fld id="{47D38677-FFDC-4FEB-BB5E-60EDBA28D34C}" type="slidenum">
              <a:rPr lang="en-US" smtClean="0"/>
              <a:t>‹#›</a:t>
            </a:fld>
            <a:endParaRPr lang="en-US"/>
          </a:p>
        </p:txBody>
      </p:sp>
    </p:spTree>
    <p:extLst>
      <p:ext uri="{BB962C8B-B14F-4D97-AF65-F5344CB8AC3E}">
        <p14:creationId xmlns:p14="http://schemas.microsoft.com/office/powerpoint/2010/main" val="1643047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856B4B-9E2E-0CBE-3CA5-C90BB963AB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144EFF-6B56-E205-12E4-AF535D779A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608CC4-C3AB-D141-EB13-8C472302F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B5851A-28EC-4E40-82BF-24723478FF9A}" type="datetimeFigureOut">
              <a:rPr lang="en-US" smtClean="0"/>
              <a:t>5/31/2024</a:t>
            </a:fld>
            <a:endParaRPr lang="en-US"/>
          </a:p>
        </p:txBody>
      </p:sp>
      <p:sp>
        <p:nvSpPr>
          <p:cNvPr id="5" name="Footer Placeholder 4">
            <a:extLst>
              <a:ext uri="{FF2B5EF4-FFF2-40B4-BE49-F238E27FC236}">
                <a16:creationId xmlns:a16="http://schemas.microsoft.com/office/drawing/2014/main" id="{1E800D0E-63BE-E322-CAC7-7CCD496ABB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AC15F0B-1D69-9C4B-56DA-E216C0C080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7D38677-FFDC-4FEB-BB5E-60EDBA28D34C}" type="slidenum">
              <a:rPr lang="en-US" smtClean="0"/>
              <a:t>‹#›</a:t>
            </a:fld>
            <a:endParaRPr lang="en-US"/>
          </a:p>
        </p:txBody>
      </p:sp>
    </p:spTree>
    <p:extLst>
      <p:ext uri="{BB962C8B-B14F-4D97-AF65-F5344CB8AC3E}">
        <p14:creationId xmlns:p14="http://schemas.microsoft.com/office/powerpoint/2010/main" val="1829399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17" Type="http://schemas.openxmlformats.org/officeDocument/2006/relationships/chart" Target="../charts/chart2.xml"/><Relationship Id="rId2" Type="http://schemas.openxmlformats.org/officeDocument/2006/relationships/image" Target="../media/image13.png"/><Relationship Id="rId16"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chart" Target="../charts/chart3.xml"/><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5.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17" Type="http://schemas.openxmlformats.org/officeDocument/2006/relationships/chart" Target="../charts/chart5.xml"/><Relationship Id="rId2" Type="http://schemas.openxmlformats.org/officeDocument/2006/relationships/image" Target="../media/image13.png"/><Relationship Id="rId16" Type="http://schemas.openxmlformats.org/officeDocument/2006/relationships/chart" Target="../charts/chart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17" Type="http://schemas.openxmlformats.org/officeDocument/2006/relationships/chart" Target="../charts/chart7.xml"/><Relationship Id="rId2" Type="http://schemas.openxmlformats.org/officeDocument/2006/relationships/image" Target="../media/image13.png"/><Relationship Id="rId16" Type="http://schemas.openxmlformats.org/officeDocument/2006/relationships/chart" Target="../charts/chart6.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image" Target="../media/image10.png"/><Relationship Id="rId18" Type="http://schemas.openxmlformats.org/officeDocument/2006/relationships/image" Target="../media/image13.png"/><Relationship Id="rId26" Type="http://schemas.openxmlformats.org/officeDocument/2006/relationships/hyperlink" Target="http://scp-pt-br.wikidot.com/component:rate" TargetMode="External"/><Relationship Id="rId3" Type="http://schemas.openxmlformats.org/officeDocument/2006/relationships/image" Target="../media/image3.png"/><Relationship Id="rId21" Type="http://schemas.openxmlformats.org/officeDocument/2006/relationships/image" Target="../media/image16.svg"/><Relationship Id="rId7" Type="http://schemas.openxmlformats.org/officeDocument/2006/relationships/image" Target="../media/image4.png"/><Relationship Id="rId12" Type="http://schemas.openxmlformats.org/officeDocument/2006/relationships/image" Target="../media/image9.svg"/><Relationship Id="rId17" Type="http://schemas.microsoft.com/office/2007/relationships/hdphoto" Target="../media/hdphoto3.wdp"/><Relationship Id="rId25" Type="http://schemas.microsoft.com/office/2007/relationships/hdphoto" Target="../media/hdphoto4.wdp"/><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5.png"/><Relationship Id="rId29" Type="http://schemas.openxmlformats.org/officeDocument/2006/relationships/image" Target="../media/image22.png"/><Relationship Id="rId1" Type="http://schemas.openxmlformats.org/officeDocument/2006/relationships/slideLayout" Target="../slideLayouts/slideLayout1.xml"/><Relationship Id="rId6" Type="http://schemas.microsoft.com/office/2007/relationships/hdphoto" Target="../media/hdphoto1.wdp"/><Relationship Id="rId11" Type="http://schemas.openxmlformats.org/officeDocument/2006/relationships/image" Target="../media/image8.png"/><Relationship Id="rId24" Type="http://schemas.openxmlformats.org/officeDocument/2006/relationships/image" Target="../media/image19.png"/><Relationship Id="rId5" Type="http://schemas.openxmlformats.org/officeDocument/2006/relationships/image" Target="../media/image2.png"/><Relationship Id="rId15" Type="http://schemas.openxmlformats.org/officeDocument/2006/relationships/image" Target="../media/image1.png"/><Relationship Id="rId23" Type="http://schemas.openxmlformats.org/officeDocument/2006/relationships/image" Target="../media/image18.svg"/><Relationship Id="rId28" Type="http://schemas.openxmlformats.org/officeDocument/2006/relationships/image" Target="../media/image21.svg"/><Relationship Id="rId10" Type="http://schemas.openxmlformats.org/officeDocument/2006/relationships/image" Target="../media/image7.svg"/><Relationship Id="rId19" Type="http://schemas.openxmlformats.org/officeDocument/2006/relationships/image" Target="../media/image14.svg"/><Relationship Id="rId4" Type="http://schemas.microsoft.com/office/2007/relationships/hdphoto" Target="../media/hdphoto2.wdp"/><Relationship Id="rId9" Type="http://schemas.openxmlformats.org/officeDocument/2006/relationships/image" Target="../media/image6.png"/><Relationship Id="rId14" Type="http://schemas.openxmlformats.org/officeDocument/2006/relationships/image" Target="../media/image11.svg"/><Relationship Id="rId22" Type="http://schemas.openxmlformats.org/officeDocument/2006/relationships/image" Target="../media/image17.png"/><Relationship Id="rId27" Type="http://schemas.openxmlformats.org/officeDocument/2006/relationships/image" Target="../media/image20.png"/><Relationship Id="rId30" Type="http://schemas.openxmlformats.org/officeDocument/2006/relationships/image" Target="../media/image23.sv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microsoft.com/office/2007/relationships/hdphoto" Target="../media/hdphoto1.wdp"/><Relationship Id="rId26" Type="http://schemas.openxmlformats.org/officeDocument/2006/relationships/image" Target="../media/image11.svg"/><Relationship Id="rId3" Type="http://schemas.openxmlformats.org/officeDocument/2006/relationships/image" Target="../media/image14.svg"/><Relationship Id="rId21" Type="http://schemas.openxmlformats.org/officeDocument/2006/relationships/image" Target="../media/image6.png"/><Relationship Id="rId7" Type="http://schemas.openxmlformats.org/officeDocument/2006/relationships/image" Target="../media/image18.svg"/><Relationship Id="rId12" Type="http://schemas.openxmlformats.org/officeDocument/2006/relationships/image" Target="../media/image21.svg"/><Relationship Id="rId17" Type="http://schemas.openxmlformats.org/officeDocument/2006/relationships/image" Target="../media/image2.png"/><Relationship Id="rId25" Type="http://schemas.openxmlformats.org/officeDocument/2006/relationships/image" Target="../media/image10.png"/><Relationship Id="rId2" Type="http://schemas.openxmlformats.org/officeDocument/2006/relationships/image" Target="../media/image13.png"/><Relationship Id="rId16" Type="http://schemas.microsoft.com/office/2007/relationships/hdphoto" Target="../media/hdphoto2.wdp"/><Relationship Id="rId20" Type="http://schemas.openxmlformats.org/officeDocument/2006/relationships/image" Target="../media/image5.svg"/><Relationship Id="rId29"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24" Type="http://schemas.openxmlformats.org/officeDocument/2006/relationships/image" Target="../media/image9.svg"/><Relationship Id="rId5" Type="http://schemas.openxmlformats.org/officeDocument/2006/relationships/image" Target="../media/image16.svg"/><Relationship Id="rId15" Type="http://schemas.openxmlformats.org/officeDocument/2006/relationships/image" Target="../media/image3.png"/><Relationship Id="rId23" Type="http://schemas.openxmlformats.org/officeDocument/2006/relationships/image" Target="../media/image8.png"/><Relationship Id="rId28" Type="http://schemas.openxmlformats.org/officeDocument/2006/relationships/image" Target="../media/image12.png"/><Relationship Id="rId10" Type="http://schemas.openxmlformats.org/officeDocument/2006/relationships/hyperlink" Target="http://scp-pt-br.wikidot.com/component:rate" TargetMode="External"/><Relationship Id="rId19" Type="http://schemas.openxmlformats.org/officeDocument/2006/relationships/image" Target="../media/image4.png"/><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 Id="rId22" Type="http://schemas.openxmlformats.org/officeDocument/2006/relationships/image" Target="../media/image7.svg"/><Relationship Id="rId27"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1.svg"/><Relationship Id="rId2"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0.png"/><Relationship Id="rId5" Type="http://schemas.openxmlformats.org/officeDocument/2006/relationships/image" Target="../media/image16.svg"/><Relationship Id="rId15" Type="http://schemas.openxmlformats.org/officeDocument/2006/relationships/image" Target="../media/image24.png"/><Relationship Id="rId10" Type="http://schemas.openxmlformats.org/officeDocument/2006/relationships/hyperlink" Target="http://scp-pt-br.wikidot.com/component:rate" TargetMode="External"/><Relationship Id="rId4" Type="http://schemas.openxmlformats.org/officeDocument/2006/relationships/image" Target="../media/image15.png"/><Relationship Id="rId9" Type="http://schemas.microsoft.com/office/2007/relationships/hdphoto" Target="../media/hdphoto4.wdp"/><Relationship Id="rId14" Type="http://schemas.openxmlformats.org/officeDocument/2006/relationships/image" Target="../media/image2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E2EF29-8309-145A-9DC0-AFF6FA2B47FC}"/>
              </a:ext>
            </a:extLst>
          </p:cNvPr>
          <p:cNvSpPr/>
          <p:nvPr/>
        </p:nvSpPr>
        <p:spPr>
          <a:xfrm>
            <a:off x="-2" y="3"/>
            <a:ext cx="12192000" cy="6857997"/>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A351B72-3359-7F6A-CD90-80891A0954E1}"/>
              </a:ext>
            </a:extLst>
          </p:cNvPr>
          <p:cNvSpPr/>
          <p:nvPr/>
        </p:nvSpPr>
        <p:spPr>
          <a:xfrm>
            <a:off x="520861" y="5696705"/>
            <a:ext cx="11227443"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396D4844-C3CA-B97C-1809-23D079C98CBE}"/>
              </a:ext>
            </a:extLst>
          </p:cNvPr>
          <p:cNvSpPr txBox="1"/>
          <p:nvPr/>
        </p:nvSpPr>
        <p:spPr>
          <a:xfrm>
            <a:off x="-1589238" y="5024874"/>
            <a:ext cx="15370473" cy="1015663"/>
          </a:xfrm>
          <a:prstGeom prst="rect">
            <a:avLst/>
          </a:prstGeom>
          <a:noFill/>
        </p:spPr>
        <p:txBody>
          <a:bodyPr wrap="square" rtlCol="0">
            <a:spAutoFit/>
          </a:bodyPr>
          <a:lstStyle/>
          <a:p>
            <a:pPr algn="ctr"/>
            <a:r>
              <a:rPr lang="ar-JO" sz="6000" b="1" dirty="0">
                <a:solidFill>
                  <a:schemeClr val="bg1"/>
                </a:solidFill>
                <a:effectLst>
                  <a:outerShdw blurRad="127000" dist="38100" dir="5400000" algn="t" rotWithShape="0">
                    <a:prstClr val="black">
                      <a:alpha val="60000"/>
                    </a:prstClr>
                  </a:outerShdw>
                </a:effectLst>
                <a:latin typeface="Bebas Neue" panose="020B0606020202050201" pitchFamily="34" charset="0"/>
              </a:rPr>
              <a:t>فريق قيادي يسعى لتطوير عقلية المستهدفين</a:t>
            </a:r>
            <a:endParaRPr lang="en-US" sz="5400" b="1" dirty="0">
              <a:solidFill>
                <a:schemeClr val="bg1"/>
              </a:solidFill>
              <a:effectLst>
                <a:outerShdw blurRad="127000" dist="38100" dir="5400000" algn="t" rotWithShape="0">
                  <a:prstClr val="black">
                    <a:alpha val="60000"/>
                  </a:prstClr>
                </a:outerShdw>
              </a:effectLst>
              <a:latin typeface="Bebas Neue" panose="020B0606020202050201" pitchFamily="34" charset="0"/>
            </a:endParaRPr>
          </a:p>
        </p:txBody>
      </p:sp>
      <p:grpSp>
        <p:nvGrpSpPr>
          <p:cNvPr id="45" name="Group 44">
            <a:extLst>
              <a:ext uri="{FF2B5EF4-FFF2-40B4-BE49-F238E27FC236}">
                <a16:creationId xmlns:a16="http://schemas.microsoft.com/office/drawing/2014/main" id="{C2987D1F-A170-7917-D440-F7C8E8ABD56D}"/>
              </a:ext>
            </a:extLst>
          </p:cNvPr>
          <p:cNvGrpSpPr/>
          <p:nvPr/>
        </p:nvGrpSpPr>
        <p:grpSpPr>
          <a:xfrm>
            <a:off x="2667000" y="1088597"/>
            <a:ext cx="6896581" cy="3946460"/>
            <a:chOff x="2667000" y="1088597"/>
            <a:chExt cx="6896581" cy="3946460"/>
          </a:xfrm>
        </p:grpSpPr>
        <p:sp>
          <p:nvSpPr>
            <p:cNvPr id="36" name="TextBox 35">
              <a:extLst>
                <a:ext uri="{FF2B5EF4-FFF2-40B4-BE49-F238E27FC236}">
                  <a16:creationId xmlns:a16="http://schemas.microsoft.com/office/drawing/2014/main" id="{A2EFF5FD-0AE4-8C54-AFDB-D41A05165F43}"/>
                </a:ext>
              </a:extLst>
            </p:cNvPr>
            <p:cNvSpPr txBox="1"/>
            <p:nvPr/>
          </p:nvSpPr>
          <p:spPr>
            <a:xfrm>
              <a:off x="2705582" y="1088597"/>
              <a:ext cx="6857999" cy="2400657"/>
            </a:xfrm>
            <a:prstGeom prst="rect">
              <a:avLst/>
            </a:prstGeom>
            <a:noFill/>
          </p:spPr>
          <p:txBody>
            <a:bodyPr wrap="square" rtlCol="0">
              <a:spAutoFit/>
            </a:bodyPr>
            <a:lstStyle/>
            <a:p>
              <a:pPr algn="ctr"/>
              <a:r>
                <a:rPr lang="ar-JO" sz="15000" b="1" dirty="0">
                  <a:solidFill>
                    <a:schemeClr val="bg1"/>
                  </a:solidFill>
                  <a:latin typeface="Bebas Neue" panose="020B0606020202050201" pitchFamily="34" charset="0"/>
                </a:rPr>
                <a:t>فريق</a:t>
              </a:r>
              <a:endParaRPr lang="en-US" sz="12500" b="1" dirty="0">
                <a:solidFill>
                  <a:schemeClr val="bg1"/>
                </a:solidFill>
                <a:latin typeface="Bebas Neue" panose="020B0606020202050201" pitchFamily="34" charset="0"/>
              </a:endParaRPr>
            </a:p>
          </p:txBody>
        </p:sp>
        <p:sp>
          <p:nvSpPr>
            <p:cNvPr id="37" name="TextBox 36">
              <a:extLst>
                <a:ext uri="{FF2B5EF4-FFF2-40B4-BE49-F238E27FC236}">
                  <a16:creationId xmlns:a16="http://schemas.microsoft.com/office/drawing/2014/main" id="{C8F1583E-F1C1-2B68-6433-ED82E9AB1D87}"/>
                </a:ext>
              </a:extLst>
            </p:cNvPr>
            <p:cNvSpPr txBox="1"/>
            <p:nvPr/>
          </p:nvSpPr>
          <p:spPr>
            <a:xfrm>
              <a:off x="2667000" y="2172735"/>
              <a:ext cx="6857999" cy="2862322"/>
            </a:xfrm>
            <a:prstGeom prst="rect">
              <a:avLst/>
            </a:prstGeom>
            <a:noFill/>
          </p:spPr>
          <p:txBody>
            <a:bodyPr wrap="square" rtlCol="0">
              <a:spAutoFit/>
            </a:bodyPr>
            <a:lstStyle/>
            <a:p>
              <a:pPr algn="ctr"/>
              <a:r>
                <a:rPr lang="ar-JO" sz="18000" b="1" dirty="0">
                  <a:solidFill>
                    <a:srgbClr val="FFC000"/>
                  </a:solidFill>
                  <a:effectLst>
                    <a:outerShdw blurRad="88900" dist="38100" sx="101000" sy="101000" algn="l" rotWithShape="0">
                      <a:prstClr val="black">
                        <a:alpha val="55000"/>
                      </a:prstClr>
                    </a:outerShdw>
                  </a:effectLst>
                  <a:latin typeface="Dancing Script" pitchFamily="2" charset="0"/>
                </a:rPr>
                <a:t>المدربين</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2" name="TextBox 1">
            <a:extLst>
              <a:ext uri="{FF2B5EF4-FFF2-40B4-BE49-F238E27FC236}">
                <a16:creationId xmlns:a16="http://schemas.microsoft.com/office/drawing/2014/main" id="{B3358CD8-B23B-460A-9E96-E1CBD3E31781}"/>
              </a:ext>
            </a:extLst>
          </p:cNvPr>
          <p:cNvSpPr txBox="1"/>
          <p:nvPr/>
        </p:nvSpPr>
        <p:spPr>
          <a:xfrm>
            <a:off x="-8286297" y="950018"/>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introduction</a:t>
            </a:r>
          </a:p>
        </p:txBody>
      </p:sp>
    </p:spTree>
    <p:extLst>
      <p:ext uri="{BB962C8B-B14F-4D97-AF65-F5344CB8AC3E}">
        <p14:creationId xmlns:p14="http://schemas.microsoft.com/office/powerpoint/2010/main" val="1813590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1825574" y="2967456"/>
            <a:ext cx="874268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48754" y="-37667"/>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36" name="TextBox 35">
            <a:extLst>
              <a:ext uri="{FF2B5EF4-FFF2-40B4-BE49-F238E27FC236}">
                <a16:creationId xmlns:a16="http://schemas.microsoft.com/office/drawing/2014/main" id="{7DFF8853-0A7D-F654-DFFF-8EFF7D27ED35}"/>
              </a:ext>
            </a:extLst>
          </p:cNvPr>
          <p:cNvSpPr txBox="1"/>
          <p:nvPr/>
        </p:nvSpPr>
        <p:spPr>
          <a:xfrm>
            <a:off x="995498" y="-956647"/>
            <a:ext cx="1020100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44407" y="1937709"/>
            <a:ext cx="10903184" cy="1015663"/>
          </a:xfrm>
          <a:prstGeom prst="rect">
            <a:avLst/>
          </a:prstGeom>
          <a:noFill/>
        </p:spPr>
        <p:txBody>
          <a:bodyPr wrap="square" rtlCol="0">
            <a:spAutoFit/>
          </a:bodyPr>
          <a:lstStyle/>
          <a:p>
            <a:pPr algn="ctr"/>
            <a:r>
              <a:rPr lang="ar-JO"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القدرات القيادية والاجتماعية</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7" name="TextBox 6">
            <a:extLst>
              <a:ext uri="{FF2B5EF4-FFF2-40B4-BE49-F238E27FC236}">
                <a16:creationId xmlns:a16="http://schemas.microsoft.com/office/drawing/2014/main" id="{7C1F812C-E4E7-F1E2-4BF6-F706F42E5EBE}"/>
              </a:ext>
            </a:extLst>
          </p:cNvPr>
          <p:cNvSpPr txBox="1"/>
          <p:nvPr/>
        </p:nvSpPr>
        <p:spPr>
          <a:xfrm>
            <a:off x="1705908" y="3341174"/>
            <a:ext cx="8667992" cy="2677656"/>
          </a:xfrm>
          <a:prstGeom prst="rect">
            <a:avLst/>
          </a:prstGeom>
          <a:noFill/>
        </p:spPr>
        <p:txBody>
          <a:bodyPr wrap="square" rtlCol="0">
            <a:spAutoFit/>
          </a:bodyPr>
          <a:lstStyle/>
          <a:p>
            <a:pPr algn="r" rtl="1">
              <a:buSzPct val="150000"/>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لا تقتصر مهام المدرب القيادي على تقديم المحتوى التدريبي فقط، بل تتعدى ذلك لتشمل توجيه وتحفيز المتدربين، وبناء بيئة تعليمية تفاعلية تعزز من روح الفريق والعمل الجماعي. القدرات القيادية والاجتماعية هي ما يجعله قادرًا على خلق تأثير إيجابي دائم، من خلال قدرته على الخطابة والإلقاء المؤثر، وتحفيز الآخرين، وتعزيز ثقافة الانضباط والإبداع. هذه القدرات تمكنه من تحويل الأفكار إلى أفعال، وتعزيز ثقة المتدربين بأنفسهم، مما يساعدهم على تحقيق النجاح</a:t>
            </a:r>
          </a:p>
          <a:p>
            <a:pPr algn="r" rtl="1">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1326979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2410459" y="1852217"/>
            <a:ext cx="737108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36" name="TextBox 35">
            <a:extLst>
              <a:ext uri="{FF2B5EF4-FFF2-40B4-BE49-F238E27FC236}">
                <a16:creationId xmlns:a16="http://schemas.microsoft.com/office/drawing/2014/main" id="{7DFF8853-0A7D-F654-DFFF-8EFF7D27ED35}"/>
              </a:ext>
            </a:extLst>
          </p:cNvPr>
          <p:cNvSpPr txBox="1"/>
          <p:nvPr/>
        </p:nvSpPr>
        <p:spPr>
          <a:xfrm>
            <a:off x="995498" y="-956647"/>
            <a:ext cx="1020100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86859" y="384996"/>
            <a:ext cx="11002015" cy="1569660"/>
          </a:xfrm>
          <a:prstGeom prst="rect">
            <a:avLst/>
          </a:prstGeom>
          <a:noFill/>
        </p:spPr>
        <p:txBody>
          <a:bodyPr wrap="square" rtlCol="0">
            <a:spAutoFit/>
          </a:bodyPr>
          <a:lstStyle/>
          <a:p>
            <a:pPr algn="ctr"/>
            <a:r>
              <a:rPr lang="ar-JO"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أهم القدرات القيادية والاجتماعية للمدرب القيادي</a:t>
            </a:r>
            <a:endPar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7" name="TextBox 6">
            <a:extLst>
              <a:ext uri="{FF2B5EF4-FFF2-40B4-BE49-F238E27FC236}">
                <a16:creationId xmlns:a16="http://schemas.microsoft.com/office/drawing/2014/main" id="{4DB01AE1-2BC3-8D8E-EA20-9B6B8084D434}"/>
              </a:ext>
            </a:extLst>
          </p:cNvPr>
          <p:cNvSpPr txBox="1"/>
          <p:nvPr/>
        </p:nvSpPr>
        <p:spPr>
          <a:xfrm>
            <a:off x="594991" y="2050940"/>
            <a:ext cx="11002015" cy="4524315"/>
          </a:xfrm>
          <a:prstGeom prst="rect">
            <a:avLst/>
          </a:prstGeom>
          <a:noFill/>
        </p:spPr>
        <p:txBody>
          <a:bodyPr wrap="square" rtlCol="0">
            <a:spAutoFit/>
          </a:bodyPr>
          <a:lstStyle/>
          <a:p>
            <a:pPr algn="r" rtl="1">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العمل الجماعي: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يعزز من روح الفريق ويشجع التعاون بين المتدربين.</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القيادة والتأثير الاجتماعي: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قادر على قيادة المجموعات وإلهام الآخرين لتحقيق النجاح.</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الخطابة والإلقاء: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يجيد فنون الخطابة والإلقاء، مما يمكنه من إيصال الأفكار بوضوح وجذب انتباه المتدربين.</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الانضباط والالتزام: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يلتزم بالمواعيد والتعليمات، ويشجع الآخرين على الالتزام.</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مهارات العصف الذهني: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يستخدم تقنيات العصف الذهني لتعزيز التفكير الجماعي وتوليد الأفكار الجديدة.</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فن المناظرات: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يدرب المتدربين على فن المناظرات لتقوية وجهات نظرهم وزيادة ثقتهم بأنفسهم.</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1816536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4602480" y="5703336"/>
            <a:ext cx="291592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36" name="TextBox 35">
            <a:extLst>
              <a:ext uri="{FF2B5EF4-FFF2-40B4-BE49-F238E27FC236}">
                <a16:creationId xmlns:a16="http://schemas.microsoft.com/office/drawing/2014/main" id="{7DFF8853-0A7D-F654-DFFF-8EFF7D27ED35}"/>
              </a:ext>
            </a:extLst>
          </p:cNvPr>
          <p:cNvSpPr txBox="1"/>
          <p:nvPr/>
        </p:nvSpPr>
        <p:spPr>
          <a:xfrm>
            <a:off x="995498" y="-956647"/>
            <a:ext cx="1020100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44408" y="7220082"/>
            <a:ext cx="10903184"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sp>
        <p:nvSpPr>
          <p:cNvPr id="7" name="TextBox 6">
            <a:extLst>
              <a:ext uri="{FF2B5EF4-FFF2-40B4-BE49-F238E27FC236}">
                <a16:creationId xmlns:a16="http://schemas.microsoft.com/office/drawing/2014/main" id="{4DB01AE1-2BC3-8D8E-EA20-9B6B8084D434}"/>
              </a:ext>
            </a:extLst>
          </p:cNvPr>
          <p:cNvSpPr txBox="1"/>
          <p:nvPr/>
        </p:nvSpPr>
        <p:spPr>
          <a:xfrm>
            <a:off x="2042009" y="8406195"/>
            <a:ext cx="8107982" cy="378565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user is presented with an interface to review the generated subtitles and edit them accordingly in case there were any type of errors.</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And will be also able to customize the way the subtitles are presented in terms of color and font size.</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will give more flexibility for the users and will also give the users with visual difficulties such as color blindness more control over the subtitles.</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631440" y="1480842"/>
            <a:ext cx="6857999" cy="4013304"/>
            <a:chOff x="2631440" y="1090024"/>
            <a:chExt cx="6857999" cy="4013304"/>
          </a:xfrm>
        </p:grpSpPr>
        <p:sp>
          <p:nvSpPr>
            <p:cNvPr id="11" name="TextBox 10">
              <a:extLst>
                <a:ext uri="{FF2B5EF4-FFF2-40B4-BE49-F238E27FC236}">
                  <a16:creationId xmlns:a16="http://schemas.microsoft.com/office/drawing/2014/main" id="{260F3EF9-D4DA-742B-CA8B-6E51B91262AA}"/>
                </a:ext>
              </a:extLst>
            </p:cNvPr>
            <p:cNvSpPr txBox="1"/>
            <p:nvPr/>
          </p:nvSpPr>
          <p:spPr>
            <a:xfrm>
              <a:off x="2631440" y="2702671"/>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breaks</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631440" y="1090024"/>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coffee</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13" name="TextBox 12">
            <a:extLst>
              <a:ext uri="{FF2B5EF4-FFF2-40B4-BE49-F238E27FC236}">
                <a16:creationId xmlns:a16="http://schemas.microsoft.com/office/drawing/2014/main" id="{AEA385F8-E204-5DB9-64C1-6A5B1B10F774}"/>
              </a:ext>
            </a:extLst>
          </p:cNvPr>
          <p:cNvSpPr txBox="1"/>
          <p:nvPr/>
        </p:nvSpPr>
        <p:spPr>
          <a:xfrm>
            <a:off x="995498" y="5323770"/>
            <a:ext cx="10201005" cy="584775"/>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15 minutes</a:t>
            </a:r>
            <a:endPar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Tree>
    <p:extLst>
      <p:ext uri="{BB962C8B-B14F-4D97-AF65-F5344CB8AC3E}">
        <p14:creationId xmlns:p14="http://schemas.microsoft.com/office/powerpoint/2010/main" val="35301949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19428"/>
            <a:ext cx="12192000" cy="6884394"/>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44408" y="7220082"/>
            <a:ext cx="10903184"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sp>
        <p:nvSpPr>
          <p:cNvPr id="7" name="TextBox 6">
            <a:extLst>
              <a:ext uri="{FF2B5EF4-FFF2-40B4-BE49-F238E27FC236}">
                <a16:creationId xmlns:a16="http://schemas.microsoft.com/office/drawing/2014/main" id="{4DB01AE1-2BC3-8D8E-EA20-9B6B8084D434}"/>
              </a:ext>
            </a:extLst>
          </p:cNvPr>
          <p:cNvSpPr txBox="1"/>
          <p:nvPr/>
        </p:nvSpPr>
        <p:spPr>
          <a:xfrm>
            <a:off x="2042009" y="8406195"/>
            <a:ext cx="8107982" cy="378565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user is presented with an interface to review the generated subtitles and edit them accordingly in case there were any type of errors.</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And will be also able to customize the way the subtitles are presented in terms of color and font size.</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will give more flexibility for the users and will also give the users with visual difficulties such as color blindness more control over the subtitles.</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598193" y="-3645571"/>
            <a:ext cx="6995614" cy="3213419"/>
            <a:chOff x="2598193" y="1431473"/>
            <a:chExt cx="6995614" cy="3213419"/>
          </a:xfrm>
        </p:grpSpPr>
        <p:sp>
          <p:nvSpPr>
            <p:cNvPr id="11" name="TextBox 10">
              <a:extLst>
                <a:ext uri="{FF2B5EF4-FFF2-40B4-BE49-F238E27FC236}">
                  <a16:creationId xmlns:a16="http://schemas.microsoft.com/office/drawing/2014/main" id="{260F3EF9-D4DA-742B-CA8B-6E51B91262AA}"/>
                </a:ext>
              </a:extLst>
            </p:cNvPr>
            <p:cNvSpPr txBox="1"/>
            <p:nvPr/>
          </p:nvSpPr>
          <p:spPr>
            <a:xfrm>
              <a:off x="2598193" y="1431473"/>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Results</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735808" y="2244235"/>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Testing</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8" name="Rectangle 7">
            <a:extLst>
              <a:ext uri="{FF2B5EF4-FFF2-40B4-BE49-F238E27FC236}">
                <a16:creationId xmlns:a16="http://schemas.microsoft.com/office/drawing/2014/main" id="{D9490B1D-DB0E-6641-8B4F-8D76EE67226E}"/>
              </a:ext>
            </a:extLst>
          </p:cNvPr>
          <p:cNvSpPr/>
          <p:nvPr/>
        </p:nvSpPr>
        <p:spPr>
          <a:xfrm>
            <a:off x="4005750" y="1067582"/>
            <a:ext cx="388112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3F6AA6-59E2-F9F0-AB47-CA312FED0EC3}"/>
              </a:ext>
            </a:extLst>
          </p:cNvPr>
          <p:cNvSpPr txBox="1"/>
          <p:nvPr/>
        </p:nvSpPr>
        <p:spPr>
          <a:xfrm>
            <a:off x="845808" y="317613"/>
            <a:ext cx="10201005" cy="830997"/>
          </a:xfrm>
          <a:prstGeom prst="rect">
            <a:avLst/>
          </a:prstGeom>
          <a:noFill/>
        </p:spPr>
        <p:txBody>
          <a:bodyPr wrap="square" rtlCol="0">
            <a:spAutoFit/>
          </a:bodyPr>
          <a:lstStyle/>
          <a:p>
            <a:pPr algn="ctr"/>
            <a:r>
              <a:rPr lang="ar-JO"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نشاط تدريبي</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3" name="TextBox 12">
            <a:extLst>
              <a:ext uri="{FF2B5EF4-FFF2-40B4-BE49-F238E27FC236}">
                <a16:creationId xmlns:a16="http://schemas.microsoft.com/office/drawing/2014/main" id="{487F13B6-C1DA-57F0-FCCF-2D7DDFE93186}"/>
              </a:ext>
            </a:extLst>
          </p:cNvPr>
          <p:cNvSpPr txBox="1"/>
          <p:nvPr/>
        </p:nvSpPr>
        <p:spPr>
          <a:xfrm>
            <a:off x="2804919" y="1442431"/>
            <a:ext cx="8471973" cy="5262979"/>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مساء الخير، مستمعينا الأعزاء. في تقريرنا اليوم، نسلط الضوء على المدرب القيادي ودوره الهام في المجتمع. </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المدرب القيادي يتميز بصفات شخصية متميزة مثل الصدق والأمانة، وقدرته على التأثير بصوت قوي ولغة جسد فعالة. كما يمتلك مهارات فنية وتقنية تشمل التواصل الفعال واستخدام البرامج الحديثة مثل مايكروسوفت أوفيس وإدارة الوقت بكفاءة.</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إلى جانب ذلك، يتمتع المدرب القيادي بقدرات قيادية واجتماعية، تعزز العمل الجماعي، ومهارات الخطابة، والانضباط، مما يساهم في بناء الثقة بالنفس لدى المتدربين.</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كان معكم [المدرب] من فريق المدربين. نشكركم على حسن الاستماع، ونتمنى لكم مساءً سعيدًا.</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3899293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13197"/>
            <a:ext cx="12192000" cy="6884394"/>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44408" y="7220082"/>
            <a:ext cx="10903184"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sp>
        <p:nvSpPr>
          <p:cNvPr id="7" name="TextBox 6">
            <a:extLst>
              <a:ext uri="{FF2B5EF4-FFF2-40B4-BE49-F238E27FC236}">
                <a16:creationId xmlns:a16="http://schemas.microsoft.com/office/drawing/2014/main" id="{4DB01AE1-2BC3-8D8E-EA20-9B6B8084D434}"/>
              </a:ext>
            </a:extLst>
          </p:cNvPr>
          <p:cNvSpPr txBox="1"/>
          <p:nvPr/>
        </p:nvSpPr>
        <p:spPr>
          <a:xfrm>
            <a:off x="2042009" y="8406195"/>
            <a:ext cx="8107982" cy="378565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user is presented with an interface to review the generated subtitles and edit them accordingly in case there were any type of errors.</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And will be also able to customize the way the subtitles are presented in terms of color and font size.</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will give more flexibility for the users and will also give the users with visual difficulties such as color blindness more control over the subtitles.</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598193" y="1802862"/>
            <a:ext cx="7101744" cy="3422235"/>
            <a:chOff x="2598193" y="1431473"/>
            <a:chExt cx="7101744" cy="3422235"/>
          </a:xfrm>
        </p:grpSpPr>
        <p:sp>
          <p:nvSpPr>
            <p:cNvPr id="11" name="TextBox 10">
              <a:extLst>
                <a:ext uri="{FF2B5EF4-FFF2-40B4-BE49-F238E27FC236}">
                  <a16:creationId xmlns:a16="http://schemas.microsoft.com/office/drawing/2014/main" id="{260F3EF9-D4DA-742B-CA8B-6E51B91262AA}"/>
                </a:ext>
              </a:extLst>
            </p:cNvPr>
            <p:cNvSpPr txBox="1"/>
            <p:nvPr/>
          </p:nvSpPr>
          <p:spPr>
            <a:xfrm>
              <a:off x="2598193" y="1431473"/>
              <a:ext cx="6857999" cy="2400657"/>
            </a:xfrm>
            <a:prstGeom prst="rect">
              <a:avLst/>
            </a:prstGeom>
            <a:noFill/>
          </p:spPr>
          <p:txBody>
            <a:bodyPr wrap="square" rtlCol="0">
              <a:spAutoFit/>
            </a:bodyPr>
            <a:lstStyle/>
            <a:p>
              <a:pPr algn="ctr"/>
              <a:r>
                <a:rPr lang="ar-JO" sz="15000" b="1" dirty="0">
                  <a:solidFill>
                    <a:schemeClr val="bg1"/>
                  </a:solidFill>
                  <a:latin typeface="Bebas Neue" panose="020B0606020202050201" pitchFamily="34" charset="0"/>
                </a:rPr>
                <a:t>أنواع</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841938" y="2453051"/>
              <a:ext cx="6857999" cy="2400657"/>
            </a:xfrm>
            <a:prstGeom prst="rect">
              <a:avLst/>
            </a:prstGeom>
            <a:noFill/>
          </p:spPr>
          <p:txBody>
            <a:bodyPr wrap="square" rtlCol="0">
              <a:spAutoFit/>
            </a:bodyPr>
            <a:lstStyle/>
            <a:p>
              <a:pPr algn="ctr"/>
              <a:r>
                <a:rPr lang="ar-JO" sz="15000" b="1" dirty="0">
                  <a:solidFill>
                    <a:srgbClr val="FFC000"/>
                  </a:solidFill>
                  <a:effectLst>
                    <a:outerShdw blurRad="88900" dist="38100" sx="101000" sy="101000" algn="l" rotWithShape="0">
                      <a:prstClr val="black">
                        <a:alpha val="55000"/>
                      </a:prstClr>
                    </a:outerShdw>
                  </a:effectLst>
                  <a:latin typeface="Dancing Script" pitchFamily="2" charset="0"/>
                </a:rPr>
                <a:t>التدريبات</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8" name="Rectangle 7">
            <a:extLst>
              <a:ext uri="{FF2B5EF4-FFF2-40B4-BE49-F238E27FC236}">
                <a16:creationId xmlns:a16="http://schemas.microsoft.com/office/drawing/2014/main" id="{D9490B1D-DB0E-6641-8B4F-8D76EE67226E}"/>
              </a:ext>
            </a:extLst>
          </p:cNvPr>
          <p:cNvSpPr/>
          <p:nvPr/>
        </p:nvSpPr>
        <p:spPr>
          <a:xfrm>
            <a:off x="3578467" y="5569890"/>
            <a:ext cx="4993005"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3F6AA6-59E2-F9F0-AB47-CA312FED0EC3}"/>
              </a:ext>
            </a:extLst>
          </p:cNvPr>
          <p:cNvSpPr txBox="1"/>
          <p:nvPr/>
        </p:nvSpPr>
        <p:spPr>
          <a:xfrm>
            <a:off x="10017578" y="-805334"/>
            <a:ext cx="10201005"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“Testing step”</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3" name="TextBox 12">
            <a:extLst>
              <a:ext uri="{FF2B5EF4-FFF2-40B4-BE49-F238E27FC236}">
                <a16:creationId xmlns:a16="http://schemas.microsoft.com/office/drawing/2014/main" id="{487F13B6-C1DA-57F0-FCCF-2D7DDFE93186}"/>
              </a:ext>
            </a:extLst>
          </p:cNvPr>
          <p:cNvSpPr txBox="1"/>
          <p:nvPr/>
        </p:nvSpPr>
        <p:spPr>
          <a:xfrm>
            <a:off x="2042009" y="6972611"/>
            <a:ext cx="8107982" cy="193899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results that we have obtained can be looked at from two different perspectives: time and accuracy.</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time, we have concluded that the process takes about 65% of the original video length.</a:t>
            </a:r>
          </a:p>
        </p:txBody>
      </p:sp>
      <p:grpSp>
        <p:nvGrpSpPr>
          <p:cNvPr id="41" name="Group 40">
            <a:extLst>
              <a:ext uri="{FF2B5EF4-FFF2-40B4-BE49-F238E27FC236}">
                <a16:creationId xmlns:a16="http://schemas.microsoft.com/office/drawing/2014/main" id="{1DD356BC-7613-5E7D-E126-B9453072A243}"/>
              </a:ext>
            </a:extLst>
          </p:cNvPr>
          <p:cNvGrpSpPr/>
          <p:nvPr/>
        </p:nvGrpSpPr>
        <p:grpSpPr>
          <a:xfrm>
            <a:off x="4052483" y="7007184"/>
            <a:ext cx="4087034" cy="2724689"/>
            <a:chOff x="4052483" y="3983617"/>
            <a:chExt cx="4087034" cy="2724689"/>
          </a:xfrm>
        </p:grpSpPr>
        <p:graphicFrame>
          <p:nvGraphicFramePr>
            <p:cNvPr id="22" name="Chart 21">
              <a:extLst>
                <a:ext uri="{FF2B5EF4-FFF2-40B4-BE49-F238E27FC236}">
                  <a16:creationId xmlns:a16="http://schemas.microsoft.com/office/drawing/2014/main" id="{2CE2380C-C021-2363-C157-F7B4D5D264BF}"/>
                </a:ext>
              </a:extLst>
            </p:cNvPr>
            <p:cNvGraphicFramePr/>
            <p:nvPr/>
          </p:nvGraphicFramePr>
          <p:xfrm>
            <a:off x="4052483" y="3983617"/>
            <a:ext cx="4087034" cy="2724689"/>
          </p:xfrm>
          <a:graphic>
            <a:graphicData uri="http://schemas.openxmlformats.org/drawingml/2006/chart">
              <c:chart xmlns:c="http://schemas.openxmlformats.org/drawingml/2006/chart" xmlns:r="http://schemas.openxmlformats.org/officeDocument/2006/relationships" r:id="rId16"/>
            </a:graphicData>
          </a:graphic>
        </p:graphicFrame>
        <p:sp>
          <p:nvSpPr>
            <p:cNvPr id="25" name="TextBox 24">
              <a:extLst>
                <a:ext uri="{FF2B5EF4-FFF2-40B4-BE49-F238E27FC236}">
                  <a16:creationId xmlns:a16="http://schemas.microsoft.com/office/drawing/2014/main" id="{7C67F451-9FC5-ECE1-B954-AAAA0274C1BF}"/>
                </a:ext>
              </a:extLst>
            </p:cNvPr>
            <p:cNvSpPr txBox="1"/>
            <p:nvPr/>
          </p:nvSpPr>
          <p:spPr>
            <a:xfrm>
              <a:off x="5471009" y="5344343"/>
              <a:ext cx="1207923" cy="461665"/>
            </a:xfrm>
            <a:prstGeom prst="rect">
              <a:avLst/>
            </a:prstGeom>
            <a:noFill/>
          </p:spPr>
          <p:txBody>
            <a:bodyPr wrap="square" rtlCol="0">
              <a:spAutoFit/>
            </a:bodyPr>
            <a:lstStyle/>
            <a:p>
              <a:pPr>
                <a:buSzPct val="150000"/>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65%</a:t>
              </a:r>
            </a:p>
          </p:txBody>
        </p:sp>
        <p:cxnSp>
          <p:nvCxnSpPr>
            <p:cNvPr id="28" name="Straight Connector 27">
              <a:extLst>
                <a:ext uri="{FF2B5EF4-FFF2-40B4-BE49-F238E27FC236}">
                  <a16:creationId xmlns:a16="http://schemas.microsoft.com/office/drawing/2014/main" id="{3A339FCE-D635-D0A2-F738-43AC22393930}"/>
                </a:ext>
              </a:extLst>
            </p:cNvPr>
            <p:cNvCxnSpPr>
              <a:cxnSpLocks/>
            </p:cNvCxnSpPr>
            <p:nvPr/>
          </p:nvCxnSpPr>
          <p:spPr>
            <a:xfrm flipV="1">
              <a:off x="5326744" y="5733835"/>
              <a:ext cx="186326" cy="149199"/>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BE57AD9-B914-E0E5-61EE-D4572723817C}"/>
                </a:ext>
              </a:extLst>
            </p:cNvPr>
            <p:cNvSpPr/>
            <p:nvPr/>
          </p:nvSpPr>
          <p:spPr>
            <a:xfrm>
              <a:off x="5471009" y="5689502"/>
              <a:ext cx="87630" cy="8763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A6F8FB4-D021-EB55-2E53-BDC661F1884A}"/>
              </a:ext>
            </a:extLst>
          </p:cNvPr>
          <p:cNvSpPr txBox="1"/>
          <p:nvPr/>
        </p:nvSpPr>
        <p:spPr>
          <a:xfrm>
            <a:off x="12459706" y="2125642"/>
            <a:ext cx="8107982" cy="1569660"/>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accuracy, we found the overall accuracy including the two processes of text generation and translation to be an average of 94.87% across different types of content.</a:t>
            </a:r>
          </a:p>
        </p:txBody>
      </p:sp>
      <p:graphicFrame>
        <p:nvGraphicFramePr>
          <p:cNvPr id="18" name="Chart 17">
            <a:extLst>
              <a:ext uri="{FF2B5EF4-FFF2-40B4-BE49-F238E27FC236}">
                <a16:creationId xmlns:a16="http://schemas.microsoft.com/office/drawing/2014/main" id="{651BC8B7-8938-34CC-888C-C576F9A66009}"/>
              </a:ext>
            </a:extLst>
          </p:cNvPr>
          <p:cNvGraphicFramePr/>
          <p:nvPr>
            <p:extLst>
              <p:ext uri="{D42A27DB-BD31-4B8C-83A1-F6EECF244321}">
                <p14:modId xmlns:p14="http://schemas.microsoft.com/office/powerpoint/2010/main" val="1320187798"/>
              </p:ext>
            </p:extLst>
          </p:nvPr>
        </p:nvGraphicFramePr>
        <p:xfrm>
          <a:off x="12679490" y="3816614"/>
          <a:ext cx="4328123" cy="2581942"/>
        </p:xfrm>
        <a:graphic>
          <a:graphicData uri="http://schemas.openxmlformats.org/drawingml/2006/chart">
            <c:chart xmlns:c="http://schemas.openxmlformats.org/drawingml/2006/chart" xmlns:r="http://schemas.openxmlformats.org/officeDocument/2006/relationships" r:id="rId17"/>
          </a:graphicData>
        </a:graphic>
      </p:graphicFrame>
    </p:spTree>
    <p:extLst>
      <p:ext uri="{BB962C8B-B14F-4D97-AF65-F5344CB8AC3E}">
        <p14:creationId xmlns:p14="http://schemas.microsoft.com/office/powerpoint/2010/main" val="552311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7B186D1-2356-BBEC-7AE8-ED5E0BBB1C24}"/>
              </a:ext>
            </a:extLst>
          </p:cNvPr>
          <p:cNvSpPr txBox="1"/>
          <p:nvPr/>
        </p:nvSpPr>
        <p:spPr>
          <a:xfrm>
            <a:off x="-4807382"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3967480" y="2041922"/>
            <a:ext cx="428244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6061804" y="178656"/>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1490176"/>
            <a:ext cx="4887002" cy="830997"/>
          </a:xfrm>
          <a:prstGeom prst="rect">
            <a:avLst/>
          </a:prstGeom>
          <a:noFill/>
        </p:spPr>
        <p:txBody>
          <a:bodyPr wrap="square" rtlCol="0">
            <a:spAutoFit/>
          </a:bodyPr>
          <a:lstStyle/>
          <a:p>
            <a:pPr algn="ctr"/>
            <a:r>
              <a:rPr lang="ar-JO"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3 أنواع للجلسة</a:t>
            </a:r>
            <a:endPar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2737448"/>
            <a:ext cx="8107982" cy="1938992"/>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الجلسة النظرية</a:t>
            </a:r>
            <a:endParaRPr lang="en-US"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الجلسة الحركية</a:t>
            </a:r>
            <a:endParaRPr lang="en-US"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algn="r" rtl="1">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الجلسة المدمجة</a:t>
            </a:r>
            <a:endParaRPr lang="en-US"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388072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13197"/>
            <a:ext cx="12192000" cy="6884394"/>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598193" y="1822291"/>
            <a:ext cx="6926806" cy="3309836"/>
            <a:chOff x="2598193" y="1431473"/>
            <a:chExt cx="6926806" cy="3309836"/>
          </a:xfrm>
        </p:grpSpPr>
        <p:sp>
          <p:nvSpPr>
            <p:cNvPr id="11" name="TextBox 10">
              <a:extLst>
                <a:ext uri="{FF2B5EF4-FFF2-40B4-BE49-F238E27FC236}">
                  <a16:creationId xmlns:a16="http://schemas.microsoft.com/office/drawing/2014/main" id="{260F3EF9-D4DA-742B-CA8B-6E51B91262AA}"/>
                </a:ext>
              </a:extLst>
            </p:cNvPr>
            <p:cNvSpPr txBox="1"/>
            <p:nvPr/>
          </p:nvSpPr>
          <p:spPr>
            <a:xfrm>
              <a:off x="2598193" y="1431473"/>
              <a:ext cx="6857999" cy="2400657"/>
            </a:xfrm>
            <a:prstGeom prst="rect">
              <a:avLst/>
            </a:prstGeom>
            <a:noFill/>
          </p:spPr>
          <p:txBody>
            <a:bodyPr wrap="square" rtlCol="0">
              <a:spAutoFit/>
            </a:bodyPr>
            <a:lstStyle/>
            <a:p>
              <a:pPr algn="ctr"/>
              <a:r>
                <a:rPr lang="ar-JO" sz="15000" b="1" dirty="0">
                  <a:solidFill>
                    <a:schemeClr val="bg1"/>
                  </a:solidFill>
                  <a:latin typeface="Bebas Neue" panose="020B0606020202050201" pitchFamily="34" charset="0"/>
                </a:rPr>
                <a:t>الخطة</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667000" y="2340652"/>
              <a:ext cx="6857999" cy="2400657"/>
            </a:xfrm>
            <a:prstGeom prst="rect">
              <a:avLst/>
            </a:prstGeom>
            <a:noFill/>
          </p:spPr>
          <p:txBody>
            <a:bodyPr wrap="square" rtlCol="0">
              <a:spAutoFit/>
            </a:bodyPr>
            <a:lstStyle/>
            <a:p>
              <a:pPr algn="ctr"/>
              <a:r>
                <a:rPr lang="ar-JO" sz="15000" b="1" dirty="0">
                  <a:solidFill>
                    <a:srgbClr val="FFC000"/>
                  </a:solidFill>
                  <a:effectLst>
                    <a:outerShdw blurRad="88900" dist="38100" sx="101000" sy="101000" algn="l" rotWithShape="0">
                      <a:prstClr val="black">
                        <a:alpha val="55000"/>
                      </a:prstClr>
                    </a:outerShdw>
                  </a:effectLst>
                  <a:latin typeface="Dancing Script" pitchFamily="2" charset="0"/>
                </a:rPr>
                <a:t>المستقبلية</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8" name="Rectangle 7">
            <a:extLst>
              <a:ext uri="{FF2B5EF4-FFF2-40B4-BE49-F238E27FC236}">
                <a16:creationId xmlns:a16="http://schemas.microsoft.com/office/drawing/2014/main" id="{D9490B1D-DB0E-6641-8B4F-8D76EE67226E}"/>
              </a:ext>
            </a:extLst>
          </p:cNvPr>
          <p:cNvSpPr/>
          <p:nvPr/>
        </p:nvSpPr>
        <p:spPr>
          <a:xfrm>
            <a:off x="3578467" y="5569890"/>
            <a:ext cx="4993005"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3F6AA6-59E2-F9F0-AB47-CA312FED0EC3}"/>
              </a:ext>
            </a:extLst>
          </p:cNvPr>
          <p:cNvSpPr txBox="1"/>
          <p:nvPr/>
        </p:nvSpPr>
        <p:spPr>
          <a:xfrm>
            <a:off x="10017578" y="-805334"/>
            <a:ext cx="10201005"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“Testing step”</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5" name="TextBox 14">
            <a:extLst>
              <a:ext uri="{FF2B5EF4-FFF2-40B4-BE49-F238E27FC236}">
                <a16:creationId xmlns:a16="http://schemas.microsoft.com/office/drawing/2014/main" id="{EA6F8FB4-D021-EB55-2E53-BDC661F1884A}"/>
              </a:ext>
            </a:extLst>
          </p:cNvPr>
          <p:cNvSpPr txBox="1"/>
          <p:nvPr/>
        </p:nvSpPr>
        <p:spPr>
          <a:xfrm>
            <a:off x="12459706" y="2125642"/>
            <a:ext cx="8107982" cy="1569660"/>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accuracy, we found the overall accuracy including the two processes of text generation and translation to be an average of 94.87% across different types of content.</a:t>
            </a:r>
          </a:p>
        </p:txBody>
      </p:sp>
      <p:graphicFrame>
        <p:nvGraphicFramePr>
          <p:cNvPr id="18" name="Chart 17">
            <a:extLst>
              <a:ext uri="{FF2B5EF4-FFF2-40B4-BE49-F238E27FC236}">
                <a16:creationId xmlns:a16="http://schemas.microsoft.com/office/drawing/2014/main" id="{651BC8B7-8938-34CC-888C-C576F9A66009}"/>
              </a:ext>
            </a:extLst>
          </p:cNvPr>
          <p:cNvGraphicFramePr/>
          <p:nvPr/>
        </p:nvGraphicFramePr>
        <p:xfrm>
          <a:off x="12679490" y="3816614"/>
          <a:ext cx="4328123" cy="2581942"/>
        </p:xfrm>
        <a:graphic>
          <a:graphicData uri="http://schemas.openxmlformats.org/drawingml/2006/chart">
            <c:chart xmlns:c="http://schemas.openxmlformats.org/drawingml/2006/chart" xmlns:r="http://schemas.openxmlformats.org/officeDocument/2006/relationships" r:id="rId15"/>
          </a:graphicData>
        </a:graphic>
      </p:graphicFrame>
      <p:sp>
        <p:nvSpPr>
          <p:cNvPr id="23" name="TextBox 22">
            <a:extLst>
              <a:ext uri="{FF2B5EF4-FFF2-40B4-BE49-F238E27FC236}">
                <a16:creationId xmlns:a16="http://schemas.microsoft.com/office/drawing/2014/main" id="{7F07ACEB-7F75-1754-404B-D997732A69E0}"/>
              </a:ext>
            </a:extLst>
          </p:cNvPr>
          <p:cNvSpPr txBox="1"/>
          <p:nvPr/>
        </p:nvSpPr>
        <p:spPr>
          <a:xfrm>
            <a:off x="995498" y="5203747"/>
            <a:ext cx="10201005" cy="584775"/>
          </a:xfrm>
          <a:prstGeom prst="rect">
            <a:avLst/>
          </a:prstGeom>
          <a:noFill/>
        </p:spPr>
        <p:txBody>
          <a:bodyPr wrap="square" rtlCol="0">
            <a:spAutoFit/>
          </a:bodyPr>
          <a:lstStyle/>
          <a:p>
            <a:pPr algn="ctr"/>
            <a:r>
              <a:rPr lang="ar-JO"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لنهاية سنة 2024</a:t>
            </a:r>
            <a:endPar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Tree>
    <p:extLst>
      <p:ext uri="{BB962C8B-B14F-4D97-AF65-F5344CB8AC3E}">
        <p14:creationId xmlns:p14="http://schemas.microsoft.com/office/powerpoint/2010/main" val="27148183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13197"/>
            <a:ext cx="12192000" cy="6884394"/>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598193" y="-3645571"/>
            <a:ext cx="6995614" cy="3213419"/>
            <a:chOff x="2598193" y="1431473"/>
            <a:chExt cx="6995614" cy="3213419"/>
          </a:xfrm>
        </p:grpSpPr>
        <p:sp>
          <p:nvSpPr>
            <p:cNvPr id="11" name="TextBox 10">
              <a:extLst>
                <a:ext uri="{FF2B5EF4-FFF2-40B4-BE49-F238E27FC236}">
                  <a16:creationId xmlns:a16="http://schemas.microsoft.com/office/drawing/2014/main" id="{260F3EF9-D4DA-742B-CA8B-6E51B91262AA}"/>
                </a:ext>
              </a:extLst>
            </p:cNvPr>
            <p:cNvSpPr txBox="1"/>
            <p:nvPr/>
          </p:nvSpPr>
          <p:spPr>
            <a:xfrm>
              <a:off x="2598193" y="1431473"/>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Results</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735808" y="2244235"/>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Testing</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8" name="Rectangle 7">
            <a:extLst>
              <a:ext uri="{FF2B5EF4-FFF2-40B4-BE49-F238E27FC236}">
                <a16:creationId xmlns:a16="http://schemas.microsoft.com/office/drawing/2014/main" id="{D9490B1D-DB0E-6641-8B4F-8D76EE67226E}"/>
              </a:ext>
            </a:extLst>
          </p:cNvPr>
          <p:cNvSpPr/>
          <p:nvPr/>
        </p:nvSpPr>
        <p:spPr>
          <a:xfrm>
            <a:off x="4119880" y="1571803"/>
            <a:ext cx="388112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3F6AA6-59E2-F9F0-AB47-CA312FED0EC3}"/>
              </a:ext>
            </a:extLst>
          </p:cNvPr>
          <p:cNvSpPr txBox="1"/>
          <p:nvPr/>
        </p:nvSpPr>
        <p:spPr>
          <a:xfrm>
            <a:off x="995498" y="964059"/>
            <a:ext cx="10201005" cy="830997"/>
          </a:xfrm>
          <a:prstGeom prst="rect">
            <a:avLst/>
          </a:prstGeom>
          <a:noFill/>
        </p:spPr>
        <p:txBody>
          <a:bodyPr wrap="square" rtlCol="0">
            <a:spAutoFit/>
          </a:bodyPr>
          <a:lstStyle/>
          <a:p>
            <a:pPr algn="ctr"/>
            <a:r>
              <a:rPr lang="ar-JO"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الخطة المستقبلية</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5" name="TextBox 14">
            <a:extLst>
              <a:ext uri="{FF2B5EF4-FFF2-40B4-BE49-F238E27FC236}">
                <a16:creationId xmlns:a16="http://schemas.microsoft.com/office/drawing/2014/main" id="{EA6F8FB4-D021-EB55-2E53-BDC661F1884A}"/>
              </a:ext>
            </a:extLst>
          </p:cNvPr>
          <p:cNvSpPr txBox="1"/>
          <p:nvPr/>
        </p:nvSpPr>
        <p:spPr>
          <a:xfrm>
            <a:off x="3213047" y="2111887"/>
            <a:ext cx="8107982" cy="461665"/>
          </a:xfrm>
          <a:prstGeom prst="rect">
            <a:avLst/>
          </a:prstGeom>
          <a:noFill/>
        </p:spPr>
        <p:txBody>
          <a:bodyPr wrap="square" rtlCol="0">
            <a:spAutoFit/>
          </a:bodyPr>
          <a:lstStyle/>
          <a:p>
            <a:pPr>
              <a:buSzPct val="150000"/>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لتفعيل فريق قيادي قادر على تحقيق أهداف فريق المدربين</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pic>
        <p:nvPicPr>
          <p:cNvPr id="24" name="صورة 23">
            <a:extLst>
              <a:ext uri="{FF2B5EF4-FFF2-40B4-BE49-F238E27FC236}">
                <a16:creationId xmlns:a16="http://schemas.microsoft.com/office/drawing/2014/main" id="{3DAFE6FA-BC2B-A40C-F66E-2A2AB7788D4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667001" y="2932629"/>
            <a:ext cx="7157535" cy="3041186"/>
          </a:xfrm>
          <a:prstGeom prst="rect">
            <a:avLst/>
          </a:prstGeom>
        </p:spPr>
      </p:pic>
    </p:spTree>
    <p:extLst>
      <p:ext uri="{BB962C8B-B14F-4D97-AF65-F5344CB8AC3E}">
        <p14:creationId xmlns:p14="http://schemas.microsoft.com/office/powerpoint/2010/main" val="229220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13197"/>
            <a:ext cx="12192000" cy="6884394"/>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351713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44408" y="7220082"/>
            <a:ext cx="10903184"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sp>
        <p:nvSpPr>
          <p:cNvPr id="7" name="TextBox 6">
            <a:extLst>
              <a:ext uri="{FF2B5EF4-FFF2-40B4-BE49-F238E27FC236}">
                <a16:creationId xmlns:a16="http://schemas.microsoft.com/office/drawing/2014/main" id="{4DB01AE1-2BC3-8D8E-EA20-9B6B8084D434}"/>
              </a:ext>
            </a:extLst>
          </p:cNvPr>
          <p:cNvSpPr txBox="1"/>
          <p:nvPr/>
        </p:nvSpPr>
        <p:spPr>
          <a:xfrm>
            <a:off x="2042009" y="8406195"/>
            <a:ext cx="8107982" cy="378565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user is presented with an interface to review the generated subtitles and edit them accordingly in case there were any type of errors.</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And will be also able to customize the way the subtitles are presented in terms of color and font size.</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will give more flexibility for the users and will also give the users with visual difficulties such as color blindness more control over the subtitles.</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598193" y="-2990406"/>
            <a:ext cx="6995614" cy="3213419"/>
            <a:chOff x="2598193" y="1431473"/>
            <a:chExt cx="6995614" cy="3213419"/>
          </a:xfrm>
        </p:grpSpPr>
        <p:sp>
          <p:nvSpPr>
            <p:cNvPr id="11" name="TextBox 10">
              <a:extLst>
                <a:ext uri="{FF2B5EF4-FFF2-40B4-BE49-F238E27FC236}">
                  <a16:creationId xmlns:a16="http://schemas.microsoft.com/office/drawing/2014/main" id="{260F3EF9-D4DA-742B-CA8B-6E51B91262AA}"/>
                </a:ext>
              </a:extLst>
            </p:cNvPr>
            <p:cNvSpPr txBox="1"/>
            <p:nvPr/>
          </p:nvSpPr>
          <p:spPr>
            <a:xfrm>
              <a:off x="2598193" y="1431473"/>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Future</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735808" y="2244235"/>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Work</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8" name="Rectangle 7">
            <a:extLst>
              <a:ext uri="{FF2B5EF4-FFF2-40B4-BE49-F238E27FC236}">
                <a16:creationId xmlns:a16="http://schemas.microsoft.com/office/drawing/2014/main" id="{D9490B1D-DB0E-6641-8B4F-8D76EE67226E}"/>
              </a:ext>
            </a:extLst>
          </p:cNvPr>
          <p:cNvSpPr/>
          <p:nvPr/>
        </p:nvSpPr>
        <p:spPr>
          <a:xfrm>
            <a:off x="12459706" y="1571803"/>
            <a:ext cx="388112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3F6AA6-59E2-F9F0-AB47-CA312FED0EC3}"/>
              </a:ext>
            </a:extLst>
          </p:cNvPr>
          <p:cNvSpPr txBox="1"/>
          <p:nvPr/>
        </p:nvSpPr>
        <p:spPr>
          <a:xfrm>
            <a:off x="9880418" y="964059"/>
            <a:ext cx="10201005"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“Testing step”</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3" name="TextBox 12">
            <a:extLst>
              <a:ext uri="{FF2B5EF4-FFF2-40B4-BE49-F238E27FC236}">
                <a16:creationId xmlns:a16="http://schemas.microsoft.com/office/drawing/2014/main" id="{487F13B6-C1DA-57F0-FCCF-2D7DDFE93186}"/>
              </a:ext>
            </a:extLst>
          </p:cNvPr>
          <p:cNvSpPr txBox="1"/>
          <p:nvPr/>
        </p:nvSpPr>
        <p:spPr>
          <a:xfrm>
            <a:off x="2042009" y="6972611"/>
            <a:ext cx="8107982" cy="193899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results that we have obtained can be looked at from two different perspectives: time and accuracy.</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time, we have concluded that the process takes about 65% of the original video length.</a:t>
            </a:r>
          </a:p>
        </p:txBody>
      </p:sp>
      <p:grpSp>
        <p:nvGrpSpPr>
          <p:cNvPr id="41" name="Group 40">
            <a:extLst>
              <a:ext uri="{FF2B5EF4-FFF2-40B4-BE49-F238E27FC236}">
                <a16:creationId xmlns:a16="http://schemas.microsoft.com/office/drawing/2014/main" id="{1DD356BC-7613-5E7D-E126-B9453072A243}"/>
              </a:ext>
            </a:extLst>
          </p:cNvPr>
          <p:cNvGrpSpPr/>
          <p:nvPr/>
        </p:nvGrpSpPr>
        <p:grpSpPr>
          <a:xfrm>
            <a:off x="4052483" y="7007184"/>
            <a:ext cx="4087034" cy="2724689"/>
            <a:chOff x="4052483" y="3983617"/>
            <a:chExt cx="4087034" cy="2724689"/>
          </a:xfrm>
        </p:grpSpPr>
        <p:graphicFrame>
          <p:nvGraphicFramePr>
            <p:cNvPr id="22" name="Chart 21">
              <a:extLst>
                <a:ext uri="{FF2B5EF4-FFF2-40B4-BE49-F238E27FC236}">
                  <a16:creationId xmlns:a16="http://schemas.microsoft.com/office/drawing/2014/main" id="{2CE2380C-C021-2363-C157-F7B4D5D264BF}"/>
                </a:ext>
              </a:extLst>
            </p:cNvPr>
            <p:cNvGraphicFramePr/>
            <p:nvPr/>
          </p:nvGraphicFramePr>
          <p:xfrm>
            <a:off x="4052483" y="3983617"/>
            <a:ext cx="4087034" cy="2724689"/>
          </p:xfrm>
          <a:graphic>
            <a:graphicData uri="http://schemas.openxmlformats.org/drawingml/2006/chart">
              <c:chart xmlns:c="http://schemas.openxmlformats.org/drawingml/2006/chart" xmlns:r="http://schemas.openxmlformats.org/officeDocument/2006/relationships" r:id="rId16"/>
            </a:graphicData>
          </a:graphic>
        </p:graphicFrame>
        <p:sp>
          <p:nvSpPr>
            <p:cNvPr id="25" name="TextBox 24">
              <a:extLst>
                <a:ext uri="{FF2B5EF4-FFF2-40B4-BE49-F238E27FC236}">
                  <a16:creationId xmlns:a16="http://schemas.microsoft.com/office/drawing/2014/main" id="{7C67F451-9FC5-ECE1-B954-AAAA0274C1BF}"/>
                </a:ext>
              </a:extLst>
            </p:cNvPr>
            <p:cNvSpPr txBox="1"/>
            <p:nvPr/>
          </p:nvSpPr>
          <p:spPr>
            <a:xfrm>
              <a:off x="5471009" y="5344343"/>
              <a:ext cx="1207923" cy="461665"/>
            </a:xfrm>
            <a:prstGeom prst="rect">
              <a:avLst/>
            </a:prstGeom>
            <a:noFill/>
          </p:spPr>
          <p:txBody>
            <a:bodyPr wrap="square" rtlCol="0">
              <a:spAutoFit/>
            </a:bodyPr>
            <a:lstStyle/>
            <a:p>
              <a:pPr>
                <a:buSzPct val="150000"/>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65%</a:t>
              </a:r>
            </a:p>
          </p:txBody>
        </p:sp>
        <p:cxnSp>
          <p:nvCxnSpPr>
            <p:cNvPr id="28" name="Straight Connector 27">
              <a:extLst>
                <a:ext uri="{FF2B5EF4-FFF2-40B4-BE49-F238E27FC236}">
                  <a16:creationId xmlns:a16="http://schemas.microsoft.com/office/drawing/2014/main" id="{3A339FCE-D635-D0A2-F738-43AC22393930}"/>
                </a:ext>
              </a:extLst>
            </p:cNvPr>
            <p:cNvCxnSpPr>
              <a:cxnSpLocks/>
            </p:cNvCxnSpPr>
            <p:nvPr/>
          </p:nvCxnSpPr>
          <p:spPr>
            <a:xfrm flipV="1">
              <a:off x="5326744" y="5733835"/>
              <a:ext cx="186326" cy="149199"/>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BE57AD9-B914-E0E5-61EE-D4572723817C}"/>
                </a:ext>
              </a:extLst>
            </p:cNvPr>
            <p:cNvSpPr/>
            <p:nvPr/>
          </p:nvSpPr>
          <p:spPr>
            <a:xfrm>
              <a:off x="5471009" y="5689502"/>
              <a:ext cx="87630" cy="8763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A6F8FB4-D021-EB55-2E53-BDC661F1884A}"/>
              </a:ext>
            </a:extLst>
          </p:cNvPr>
          <p:cNvSpPr txBox="1"/>
          <p:nvPr/>
        </p:nvSpPr>
        <p:spPr>
          <a:xfrm>
            <a:off x="12459706" y="2125642"/>
            <a:ext cx="8107982" cy="1569660"/>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accuracy, we found the overall accuracy including the two processes of text generation and translation to be an average of 94.87% across different types of content.</a:t>
            </a:r>
          </a:p>
        </p:txBody>
      </p:sp>
      <p:graphicFrame>
        <p:nvGraphicFramePr>
          <p:cNvPr id="18" name="Chart 17">
            <a:extLst>
              <a:ext uri="{FF2B5EF4-FFF2-40B4-BE49-F238E27FC236}">
                <a16:creationId xmlns:a16="http://schemas.microsoft.com/office/drawing/2014/main" id="{651BC8B7-8938-34CC-888C-C576F9A66009}"/>
              </a:ext>
            </a:extLst>
          </p:cNvPr>
          <p:cNvGraphicFramePr/>
          <p:nvPr/>
        </p:nvGraphicFramePr>
        <p:xfrm>
          <a:off x="12679490" y="3816614"/>
          <a:ext cx="4328123" cy="2581942"/>
        </p:xfrm>
        <a:graphic>
          <a:graphicData uri="http://schemas.openxmlformats.org/drawingml/2006/chart">
            <c:chart xmlns:c="http://schemas.openxmlformats.org/drawingml/2006/chart" xmlns:r="http://schemas.openxmlformats.org/officeDocument/2006/relationships" r:id="rId17"/>
          </a:graphicData>
        </a:graphic>
      </p:graphicFrame>
      <p:sp>
        <p:nvSpPr>
          <p:cNvPr id="23" name="Rectangle 22">
            <a:extLst>
              <a:ext uri="{FF2B5EF4-FFF2-40B4-BE49-F238E27FC236}">
                <a16:creationId xmlns:a16="http://schemas.microsoft.com/office/drawing/2014/main" id="{6BD230DF-48CB-BFB0-5216-32538E5877F9}"/>
              </a:ext>
            </a:extLst>
          </p:cNvPr>
          <p:cNvSpPr/>
          <p:nvPr/>
        </p:nvSpPr>
        <p:spPr>
          <a:xfrm>
            <a:off x="2688031" y="1299637"/>
            <a:ext cx="6678322"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2F29700-AA33-B88F-C67D-DC9EE843D6AB}"/>
              </a:ext>
            </a:extLst>
          </p:cNvPr>
          <p:cNvSpPr txBox="1"/>
          <p:nvPr/>
        </p:nvSpPr>
        <p:spPr>
          <a:xfrm>
            <a:off x="1003658" y="479255"/>
            <a:ext cx="10201005" cy="830997"/>
          </a:xfrm>
          <a:prstGeom prst="rect">
            <a:avLst/>
          </a:prstGeom>
          <a:noFill/>
        </p:spPr>
        <p:txBody>
          <a:bodyPr wrap="square" rtlCol="0">
            <a:spAutoFit/>
          </a:bodyPr>
          <a:lstStyle/>
          <a:p>
            <a:pPr algn="ctr"/>
            <a:r>
              <a:rPr lang="ar-JO"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النقاط التي يجب توفيرها في كل جلسة</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27" name="TextBox 26">
            <a:extLst>
              <a:ext uri="{FF2B5EF4-FFF2-40B4-BE49-F238E27FC236}">
                <a16:creationId xmlns:a16="http://schemas.microsoft.com/office/drawing/2014/main" id="{D563EBFA-642B-BCE5-023F-843D594CD9CE}"/>
              </a:ext>
            </a:extLst>
          </p:cNvPr>
          <p:cNvSpPr txBox="1"/>
          <p:nvPr/>
        </p:nvSpPr>
        <p:spPr>
          <a:xfrm>
            <a:off x="2042009" y="2125642"/>
            <a:ext cx="8107982" cy="2677656"/>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قاعة تدريبية متكاملة</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إيجاد ضيافة إن أمكن </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توفير استراحات للتدريب </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تحديد ميثاق الجلسة </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grpSp>
        <p:nvGrpSpPr>
          <p:cNvPr id="29" name="Group 28">
            <a:extLst>
              <a:ext uri="{FF2B5EF4-FFF2-40B4-BE49-F238E27FC236}">
                <a16:creationId xmlns:a16="http://schemas.microsoft.com/office/drawing/2014/main" id="{B82D521A-4C48-2DC7-3115-190699D14A61}"/>
              </a:ext>
            </a:extLst>
          </p:cNvPr>
          <p:cNvGrpSpPr/>
          <p:nvPr/>
        </p:nvGrpSpPr>
        <p:grpSpPr>
          <a:xfrm>
            <a:off x="2598193" y="-3523450"/>
            <a:ext cx="6995614" cy="3542974"/>
            <a:chOff x="2598193" y="1431473"/>
            <a:chExt cx="6995614" cy="3542974"/>
          </a:xfrm>
        </p:grpSpPr>
        <p:sp>
          <p:nvSpPr>
            <p:cNvPr id="30" name="TextBox 29">
              <a:extLst>
                <a:ext uri="{FF2B5EF4-FFF2-40B4-BE49-F238E27FC236}">
                  <a16:creationId xmlns:a16="http://schemas.microsoft.com/office/drawing/2014/main" id="{92DE2D39-7922-D14B-5A58-D513C24FF406}"/>
                </a:ext>
              </a:extLst>
            </p:cNvPr>
            <p:cNvSpPr txBox="1"/>
            <p:nvPr/>
          </p:nvSpPr>
          <p:spPr>
            <a:xfrm>
              <a:off x="2598193" y="1431473"/>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Thank</a:t>
              </a:r>
              <a:endParaRPr lang="en-US" sz="12500" b="1" dirty="0">
                <a:solidFill>
                  <a:schemeClr val="bg1"/>
                </a:solidFill>
                <a:latin typeface="Bebas Neue" panose="020B0606020202050201" pitchFamily="34" charset="0"/>
              </a:endParaRPr>
            </a:p>
          </p:txBody>
        </p:sp>
        <p:sp>
          <p:nvSpPr>
            <p:cNvPr id="33" name="TextBox 32">
              <a:extLst>
                <a:ext uri="{FF2B5EF4-FFF2-40B4-BE49-F238E27FC236}">
                  <a16:creationId xmlns:a16="http://schemas.microsoft.com/office/drawing/2014/main" id="{D3D1F026-30CD-0183-B3DB-F49F9319C55F}"/>
                </a:ext>
              </a:extLst>
            </p:cNvPr>
            <p:cNvSpPr txBox="1"/>
            <p:nvPr/>
          </p:nvSpPr>
          <p:spPr>
            <a:xfrm>
              <a:off x="2735808" y="2573790"/>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You!</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Tree>
    <p:extLst>
      <p:ext uri="{BB962C8B-B14F-4D97-AF65-F5344CB8AC3E}">
        <p14:creationId xmlns:p14="http://schemas.microsoft.com/office/powerpoint/2010/main" val="969353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13197"/>
            <a:ext cx="12192000" cy="6884394"/>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2667001" y="-289377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351713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3652499" y="7697652"/>
            <a:ext cx="4887002" cy="830997"/>
          </a:xfrm>
          <a:prstGeom prst="rect">
            <a:avLst/>
          </a:prstGeom>
          <a:noFill/>
        </p:spPr>
        <p:txBody>
          <a:bodyPr wrap="square" rtlCol="0">
            <a:spAutoFit/>
          </a:bodyPr>
          <a:lstStyle/>
          <a:p>
            <a:pPr algn="ctr"/>
            <a:r>
              <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“Srt file processing”</a:t>
            </a: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6" name="TextBox 5">
            <a:extLst>
              <a:ext uri="{FF2B5EF4-FFF2-40B4-BE49-F238E27FC236}">
                <a16:creationId xmlns:a16="http://schemas.microsoft.com/office/drawing/2014/main" id="{917DC99E-6207-9496-CF2D-97C53FF8709B}"/>
              </a:ext>
            </a:extLst>
          </p:cNvPr>
          <p:cNvSpPr txBox="1"/>
          <p:nvPr/>
        </p:nvSpPr>
        <p:spPr>
          <a:xfrm>
            <a:off x="2042009" y="9150576"/>
            <a:ext cx="8107982" cy="3046988"/>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plain text will be sent to the Google Cloud Translation API to get translated to the language that the user have chosen.</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Keeping the timestamps intact.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Google Cloud Translation API is among the best in this field providing a great relative accuracy.</a:t>
            </a:r>
          </a:p>
        </p:txBody>
      </p:sp>
      <p:sp>
        <p:nvSpPr>
          <p:cNvPr id="37" name="TextBox 36">
            <a:extLst>
              <a:ext uri="{FF2B5EF4-FFF2-40B4-BE49-F238E27FC236}">
                <a16:creationId xmlns:a16="http://schemas.microsoft.com/office/drawing/2014/main" id="{D7B186D1-2356-BBEC-7AE8-ED5E0BBB1C24}"/>
              </a:ext>
            </a:extLst>
          </p:cNvPr>
          <p:cNvSpPr txBox="1"/>
          <p:nvPr/>
        </p:nvSpPr>
        <p:spPr>
          <a:xfrm>
            <a:off x="644408" y="7220082"/>
            <a:ext cx="10903184"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sp>
        <p:nvSpPr>
          <p:cNvPr id="7" name="TextBox 6">
            <a:extLst>
              <a:ext uri="{FF2B5EF4-FFF2-40B4-BE49-F238E27FC236}">
                <a16:creationId xmlns:a16="http://schemas.microsoft.com/office/drawing/2014/main" id="{4DB01AE1-2BC3-8D8E-EA20-9B6B8084D434}"/>
              </a:ext>
            </a:extLst>
          </p:cNvPr>
          <p:cNvSpPr txBox="1"/>
          <p:nvPr/>
        </p:nvSpPr>
        <p:spPr>
          <a:xfrm>
            <a:off x="2042009" y="8406195"/>
            <a:ext cx="8107982" cy="378565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user is presented with an interface to review the generated subtitles and edit them accordingly in case there were any type of errors.</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And will be also able to customize the way the subtitles are presented in terms of color and font size.</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will give more flexibility for the users and will also give the users with visual difficulties such as color blindness more control over the subtitles.</a:t>
            </a:r>
          </a:p>
        </p:txBody>
      </p:sp>
      <p:grpSp>
        <p:nvGrpSpPr>
          <p:cNvPr id="9" name="Group 8">
            <a:extLst>
              <a:ext uri="{FF2B5EF4-FFF2-40B4-BE49-F238E27FC236}">
                <a16:creationId xmlns:a16="http://schemas.microsoft.com/office/drawing/2014/main" id="{E7B394A2-AA4F-0E89-A097-6004DBE2050D}"/>
              </a:ext>
            </a:extLst>
          </p:cNvPr>
          <p:cNvGrpSpPr/>
          <p:nvPr/>
        </p:nvGrpSpPr>
        <p:grpSpPr>
          <a:xfrm>
            <a:off x="2598193" y="354155"/>
            <a:ext cx="6995614" cy="3542974"/>
            <a:chOff x="2598193" y="1431473"/>
            <a:chExt cx="6995614" cy="3542974"/>
          </a:xfrm>
        </p:grpSpPr>
        <p:sp>
          <p:nvSpPr>
            <p:cNvPr id="11" name="TextBox 10">
              <a:extLst>
                <a:ext uri="{FF2B5EF4-FFF2-40B4-BE49-F238E27FC236}">
                  <a16:creationId xmlns:a16="http://schemas.microsoft.com/office/drawing/2014/main" id="{260F3EF9-D4DA-742B-CA8B-6E51B91262AA}"/>
                </a:ext>
              </a:extLst>
            </p:cNvPr>
            <p:cNvSpPr txBox="1"/>
            <p:nvPr/>
          </p:nvSpPr>
          <p:spPr>
            <a:xfrm>
              <a:off x="2598193" y="1431473"/>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Thank</a:t>
              </a:r>
              <a:endParaRPr lang="en-US" sz="12500" b="1" dirty="0">
                <a:solidFill>
                  <a:schemeClr val="bg1"/>
                </a:solidFill>
                <a:latin typeface="Bebas Neue" panose="020B0606020202050201" pitchFamily="34" charset="0"/>
              </a:endParaRPr>
            </a:p>
          </p:txBody>
        </p:sp>
        <p:sp>
          <p:nvSpPr>
            <p:cNvPr id="12" name="TextBox 11">
              <a:extLst>
                <a:ext uri="{FF2B5EF4-FFF2-40B4-BE49-F238E27FC236}">
                  <a16:creationId xmlns:a16="http://schemas.microsoft.com/office/drawing/2014/main" id="{A705F548-AEB9-8D8D-FFFD-F2D56A310EEF}"/>
                </a:ext>
              </a:extLst>
            </p:cNvPr>
            <p:cNvSpPr txBox="1"/>
            <p:nvPr/>
          </p:nvSpPr>
          <p:spPr>
            <a:xfrm>
              <a:off x="2735808" y="2573790"/>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You!</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8" name="Rectangle 7">
            <a:extLst>
              <a:ext uri="{FF2B5EF4-FFF2-40B4-BE49-F238E27FC236}">
                <a16:creationId xmlns:a16="http://schemas.microsoft.com/office/drawing/2014/main" id="{D9490B1D-DB0E-6641-8B4F-8D76EE67226E}"/>
              </a:ext>
            </a:extLst>
          </p:cNvPr>
          <p:cNvSpPr/>
          <p:nvPr/>
        </p:nvSpPr>
        <p:spPr>
          <a:xfrm>
            <a:off x="12459706" y="1571803"/>
            <a:ext cx="388112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C3F6AA6-59E2-F9F0-AB47-CA312FED0EC3}"/>
              </a:ext>
            </a:extLst>
          </p:cNvPr>
          <p:cNvSpPr txBox="1"/>
          <p:nvPr/>
        </p:nvSpPr>
        <p:spPr>
          <a:xfrm>
            <a:off x="9880418" y="964059"/>
            <a:ext cx="10201005" cy="830997"/>
          </a:xfrm>
          <a:prstGeom prst="rect">
            <a:avLst/>
          </a:prstGeom>
          <a:noFill/>
        </p:spPr>
        <p:txBody>
          <a:bodyPr wrap="square" rtlCol="0">
            <a:spAutoFit/>
          </a:bodyPr>
          <a:lstStyle/>
          <a:p>
            <a:pPr algn="ctr"/>
            <a:r>
              <a:rPr lang="en-US" sz="48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“Testing step”</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3" name="TextBox 12">
            <a:extLst>
              <a:ext uri="{FF2B5EF4-FFF2-40B4-BE49-F238E27FC236}">
                <a16:creationId xmlns:a16="http://schemas.microsoft.com/office/drawing/2014/main" id="{487F13B6-C1DA-57F0-FCCF-2D7DDFE93186}"/>
              </a:ext>
            </a:extLst>
          </p:cNvPr>
          <p:cNvSpPr txBox="1"/>
          <p:nvPr/>
        </p:nvSpPr>
        <p:spPr>
          <a:xfrm>
            <a:off x="2042009" y="6972611"/>
            <a:ext cx="8107982" cy="193899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The results that we have obtained can be looked at from two different perspectives: time and accuracy.</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time, we have concluded that the process takes about 65% of the original video length.</a:t>
            </a:r>
          </a:p>
        </p:txBody>
      </p:sp>
      <p:grpSp>
        <p:nvGrpSpPr>
          <p:cNvPr id="41" name="Group 40">
            <a:extLst>
              <a:ext uri="{FF2B5EF4-FFF2-40B4-BE49-F238E27FC236}">
                <a16:creationId xmlns:a16="http://schemas.microsoft.com/office/drawing/2014/main" id="{1DD356BC-7613-5E7D-E126-B9453072A243}"/>
              </a:ext>
            </a:extLst>
          </p:cNvPr>
          <p:cNvGrpSpPr/>
          <p:nvPr/>
        </p:nvGrpSpPr>
        <p:grpSpPr>
          <a:xfrm>
            <a:off x="4052483" y="7007184"/>
            <a:ext cx="4087034" cy="2724689"/>
            <a:chOff x="4052483" y="3983617"/>
            <a:chExt cx="4087034" cy="2724689"/>
          </a:xfrm>
        </p:grpSpPr>
        <p:graphicFrame>
          <p:nvGraphicFramePr>
            <p:cNvPr id="22" name="Chart 21">
              <a:extLst>
                <a:ext uri="{FF2B5EF4-FFF2-40B4-BE49-F238E27FC236}">
                  <a16:creationId xmlns:a16="http://schemas.microsoft.com/office/drawing/2014/main" id="{2CE2380C-C021-2363-C157-F7B4D5D264BF}"/>
                </a:ext>
              </a:extLst>
            </p:cNvPr>
            <p:cNvGraphicFramePr/>
            <p:nvPr/>
          </p:nvGraphicFramePr>
          <p:xfrm>
            <a:off x="4052483" y="3983617"/>
            <a:ext cx="4087034" cy="2724689"/>
          </p:xfrm>
          <a:graphic>
            <a:graphicData uri="http://schemas.openxmlformats.org/drawingml/2006/chart">
              <c:chart xmlns:c="http://schemas.openxmlformats.org/drawingml/2006/chart" xmlns:r="http://schemas.openxmlformats.org/officeDocument/2006/relationships" r:id="rId16"/>
            </a:graphicData>
          </a:graphic>
        </p:graphicFrame>
        <p:sp>
          <p:nvSpPr>
            <p:cNvPr id="25" name="TextBox 24">
              <a:extLst>
                <a:ext uri="{FF2B5EF4-FFF2-40B4-BE49-F238E27FC236}">
                  <a16:creationId xmlns:a16="http://schemas.microsoft.com/office/drawing/2014/main" id="{7C67F451-9FC5-ECE1-B954-AAAA0274C1BF}"/>
                </a:ext>
              </a:extLst>
            </p:cNvPr>
            <p:cNvSpPr txBox="1"/>
            <p:nvPr/>
          </p:nvSpPr>
          <p:spPr>
            <a:xfrm>
              <a:off x="5471009" y="5344343"/>
              <a:ext cx="1207923" cy="461665"/>
            </a:xfrm>
            <a:prstGeom prst="rect">
              <a:avLst/>
            </a:prstGeom>
            <a:noFill/>
          </p:spPr>
          <p:txBody>
            <a:bodyPr wrap="square" rtlCol="0">
              <a:spAutoFit/>
            </a:bodyPr>
            <a:lstStyle/>
            <a:p>
              <a:pPr>
                <a:buSzPct val="150000"/>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65%</a:t>
              </a:r>
            </a:p>
          </p:txBody>
        </p:sp>
        <p:cxnSp>
          <p:nvCxnSpPr>
            <p:cNvPr id="28" name="Straight Connector 27">
              <a:extLst>
                <a:ext uri="{FF2B5EF4-FFF2-40B4-BE49-F238E27FC236}">
                  <a16:creationId xmlns:a16="http://schemas.microsoft.com/office/drawing/2014/main" id="{3A339FCE-D635-D0A2-F738-43AC22393930}"/>
                </a:ext>
              </a:extLst>
            </p:cNvPr>
            <p:cNvCxnSpPr>
              <a:cxnSpLocks/>
            </p:cNvCxnSpPr>
            <p:nvPr/>
          </p:nvCxnSpPr>
          <p:spPr>
            <a:xfrm flipV="1">
              <a:off x="5326744" y="5733835"/>
              <a:ext cx="186326" cy="149199"/>
            </a:xfrm>
            <a:prstGeom prst="line">
              <a:avLst/>
            </a:prstGeom>
            <a:ln w="28575">
              <a:solidFill>
                <a:schemeClr val="bg1"/>
              </a:solidFill>
            </a:ln>
          </p:spPr>
          <p:style>
            <a:lnRef idx="2">
              <a:schemeClr val="accent1"/>
            </a:lnRef>
            <a:fillRef idx="0">
              <a:schemeClr val="accent1"/>
            </a:fillRef>
            <a:effectRef idx="1">
              <a:schemeClr val="accent1"/>
            </a:effectRef>
            <a:fontRef idx="minor">
              <a:schemeClr val="tx1"/>
            </a:fontRef>
          </p:style>
        </p:cxnSp>
        <p:sp>
          <p:nvSpPr>
            <p:cNvPr id="39" name="Oval 38">
              <a:extLst>
                <a:ext uri="{FF2B5EF4-FFF2-40B4-BE49-F238E27FC236}">
                  <a16:creationId xmlns:a16="http://schemas.microsoft.com/office/drawing/2014/main" id="{6BE57AD9-B914-E0E5-61EE-D4572723817C}"/>
                </a:ext>
              </a:extLst>
            </p:cNvPr>
            <p:cNvSpPr/>
            <p:nvPr/>
          </p:nvSpPr>
          <p:spPr>
            <a:xfrm>
              <a:off x="5471009" y="5689502"/>
              <a:ext cx="87630" cy="8763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EA6F8FB4-D021-EB55-2E53-BDC661F1884A}"/>
              </a:ext>
            </a:extLst>
          </p:cNvPr>
          <p:cNvSpPr txBox="1"/>
          <p:nvPr/>
        </p:nvSpPr>
        <p:spPr>
          <a:xfrm>
            <a:off x="12459706" y="2125642"/>
            <a:ext cx="8107982" cy="1569660"/>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In terms of accuracy, we found the overall accuracy including the two processes of text generation and translation to be an average of 94.87% across different types of content.</a:t>
            </a:r>
          </a:p>
        </p:txBody>
      </p:sp>
      <p:graphicFrame>
        <p:nvGraphicFramePr>
          <p:cNvPr id="18" name="Chart 17">
            <a:extLst>
              <a:ext uri="{FF2B5EF4-FFF2-40B4-BE49-F238E27FC236}">
                <a16:creationId xmlns:a16="http://schemas.microsoft.com/office/drawing/2014/main" id="{651BC8B7-8938-34CC-888C-C576F9A66009}"/>
              </a:ext>
            </a:extLst>
          </p:cNvPr>
          <p:cNvGraphicFramePr/>
          <p:nvPr/>
        </p:nvGraphicFramePr>
        <p:xfrm>
          <a:off x="12679490" y="3816614"/>
          <a:ext cx="4328123" cy="2581942"/>
        </p:xfrm>
        <a:graphic>
          <a:graphicData uri="http://schemas.openxmlformats.org/drawingml/2006/chart">
            <c:chart xmlns:c="http://schemas.openxmlformats.org/drawingml/2006/chart" xmlns:r="http://schemas.openxmlformats.org/officeDocument/2006/relationships" r:id="rId17"/>
          </a:graphicData>
        </a:graphic>
      </p:graphicFrame>
      <p:sp>
        <p:nvSpPr>
          <p:cNvPr id="23" name="Rectangle 22">
            <a:extLst>
              <a:ext uri="{FF2B5EF4-FFF2-40B4-BE49-F238E27FC236}">
                <a16:creationId xmlns:a16="http://schemas.microsoft.com/office/drawing/2014/main" id="{6BD230DF-48CB-BFB0-5216-32538E5877F9}"/>
              </a:ext>
            </a:extLst>
          </p:cNvPr>
          <p:cNvSpPr/>
          <p:nvPr/>
        </p:nvSpPr>
        <p:spPr>
          <a:xfrm>
            <a:off x="4259580" y="5039446"/>
            <a:ext cx="367284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2F29700-AA33-B88F-C67D-DC9EE843D6AB}"/>
              </a:ext>
            </a:extLst>
          </p:cNvPr>
          <p:cNvSpPr txBox="1"/>
          <p:nvPr/>
        </p:nvSpPr>
        <p:spPr>
          <a:xfrm>
            <a:off x="995498" y="4407015"/>
            <a:ext cx="10201005" cy="923330"/>
          </a:xfrm>
          <a:prstGeom prst="rect">
            <a:avLst/>
          </a:prstGeom>
          <a:noFill/>
        </p:spPr>
        <p:txBody>
          <a:bodyPr wrap="square" rtlCol="0">
            <a:spAutoFit/>
          </a:bodyPr>
          <a:lstStyle/>
          <a:p>
            <a:pPr algn="ctr"/>
            <a:r>
              <a:rPr lang="en-US" sz="54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Any questions ?</a:t>
            </a:r>
            <a:endParaRPr lang="en-US" sz="66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27" name="TextBox 26">
            <a:extLst>
              <a:ext uri="{FF2B5EF4-FFF2-40B4-BE49-F238E27FC236}">
                <a16:creationId xmlns:a16="http://schemas.microsoft.com/office/drawing/2014/main" id="{D563EBFA-642B-BCE5-023F-843D594CD9CE}"/>
              </a:ext>
            </a:extLst>
          </p:cNvPr>
          <p:cNvSpPr txBox="1"/>
          <p:nvPr/>
        </p:nvSpPr>
        <p:spPr>
          <a:xfrm>
            <a:off x="13004278" y="2125642"/>
            <a:ext cx="8107982" cy="3785652"/>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 are planning to incorporate a summarization service alongside the translation, this will put the user a step ahead letting him know what to expect.</a:t>
            </a:r>
          </a:p>
          <a:p>
            <a:pPr marL="342900" indent="-342900">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It will also allow us to categorize the videos based on their actual content.</a:t>
            </a:r>
          </a:p>
          <a:p>
            <a:pPr>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 also have plans to transform the site into a platform for subtitled videos and use the data that we get to improve its performance.</a:t>
            </a:r>
          </a:p>
        </p:txBody>
      </p:sp>
    </p:spTree>
    <p:extLst>
      <p:ext uri="{BB962C8B-B14F-4D97-AF65-F5344CB8AC3E}">
        <p14:creationId xmlns:p14="http://schemas.microsoft.com/office/powerpoint/2010/main" val="1747167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glassc0">
            <a:extLst>
              <a:ext uri="{FF2B5EF4-FFF2-40B4-BE49-F238E27FC236}">
                <a16:creationId xmlns:a16="http://schemas.microsoft.com/office/drawing/2014/main" id="{28D04D13-C1A4-8DFB-EF59-7C685657B4DC}"/>
              </a:ext>
            </a:extLst>
          </p:cNvPr>
          <p:cNvSpPr/>
          <p:nvPr/>
        </p:nvSpPr>
        <p:spPr>
          <a:xfrm>
            <a:off x="8275642" y="7309412"/>
            <a:ext cx="3383280" cy="5943600"/>
          </a:xfrm>
          <a:prstGeom prst="roundRect">
            <a:avLst/>
          </a:prstGeom>
          <a:gradFill flip="none" rotWithShape="1">
            <a:gsLst>
              <a:gs pos="0">
                <a:schemeClr val="bg2">
                  <a:alpha val="25000"/>
                </a:schemeClr>
              </a:gs>
              <a:gs pos="100000">
                <a:schemeClr val="bg2">
                  <a:alpha val="14000"/>
                </a:schemeClr>
              </a:gs>
            </a:gsLst>
            <a:lin ang="2700000" scaled="1"/>
            <a:tileRect/>
          </a:gradFill>
          <a:ln>
            <a:gradFill>
              <a:gsLst>
                <a:gs pos="0">
                  <a:schemeClr val="bg2">
                    <a:alpha val="19000"/>
                  </a:schemeClr>
                </a:gs>
                <a:gs pos="100000">
                  <a:schemeClr val="bg2">
                    <a:alpha val="23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hand reaching out to a robot hand&#10;&#10;Description automatically generated">
            <a:extLst>
              <a:ext uri="{FF2B5EF4-FFF2-40B4-BE49-F238E27FC236}">
                <a16:creationId xmlns:a16="http://schemas.microsoft.com/office/drawing/2014/main" id="{E5FA477F-A0F1-0B74-1CC6-922138523ED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96" b="89962" l="285" r="89974">
                        <a14:foregroundMark x1="8516" y1="35797" x2="285" y2="45579"/>
                        <a14:foregroundMark x1="23241" y1="40325" x2="17516" y2="43358"/>
                        <a14:foregroundMark x1="22358" y1="42375" x2="17630" y2="45408"/>
                        <a14:foregroundMark x1="45998" y1="32892" x2="46881" y2="35455"/>
                        <a14:foregroundMark x1="45087" y1="34771" x2="41584" y2="31568"/>
                        <a14:foregroundMark x1="40473" y1="29346" x2="36656" y2="28193"/>
                        <a14:foregroundMark x1="45657" y1="35113" x2="43829" y2="34459"/>
                        <a14:foregroundMark x1="45657" y1="35455" x2="44403" y2="34430"/>
                        <a14:foregroundMark x1="44403" y1="34430" x2="43657" y2="34278"/>
                        <a14:foregroundMark x1="41042" y1="31269" x2="35716" y2="28535"/>
                        <a14:foregroundMark x1="43236" y1="34131" x2="42353" y2="32977"/>
                        <a14:foregroundMark x1="42296" y1="32977" x2="41470" y2="31824"/>
                        <a14:foregroundMark x1="42182" y1="32550" x2="40872" y2="31397"/>
                        <a14:foregroundMark x1="42837" y1="32721" x2="36144" y2="28535"/>
                        <a14:foregroundMark x1="38565" y1="30115" x2="37254" y2="29432"/>
                        <a14:backgroundMark x1="36970" y1="31098" x2="36371" y2="30243"/>
                        <a14:backgroundMark x1="36371" y1="30243" x2="35716" y2="29517"/>
                        <a14:backgroundMark x1="44973" y1="36267" x2="44204" y2="35626"/>
                        <a14:backgroundMark x1="41925" y1="34387" x2="42985" y2="35148"/>
                      </a14:backgroundRemoval>
                    </a14:imgEffect>
                  </a14:imgLayer>
                </a14:imgProps>
              </a:ext>
              <a:ext uri="{28A0092B-C50C-407E-A947-70E740481C1C}">
                <a14:useLocalDpi xmlns:a14="http://schemas.microsoft.com/office/drawing/2010/main" val="0"/>
              </a:ext>
            </a:extLst>
          </a:blip>
          <a:srcRect r="51275"/>
          <a:stretch/>
        </p:blipFill>
        <p:spPr>
          <a:xfrm rot="16200000">
            <a:off x="10358936" y="5934805"/>
            <a:ext cx="5011615" cy="6858000"/>
          </a:xfrm>
          <a:prstGeom prst="rect">
            <a:avLst/>
          </a:prstGeom>
        </p:spPr>
      </p:pic>
      <p:sp>
        <p:nvSpPr>
          <p:cNvPr id="23" name="Rectangle 22">
            <a:extLst>
              <a:ext uri="{FF2B5EF4-FFF2-40B4-BE49-F238E27FC236}">
                <a16:creationId xmlns:a16="http://schemas.microsoft.com/office/drawing/2014/main" id="{E1104EB5-52AF-5ECC-DEA0-08F53C0A52CE}"/>
              </a:ext>
            </a:extLst>
          </p:cNvPr>
          <p:cNvSpPr/>
          <p:nvPr/>
        </p:nvSpPr>
        <p:spPr>
          <a:xfrm>
            <a:off x="0" y="-7"/>
            <a:ext cx="12192000" cy="6857997"/>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C68060B-EC92-0230-486F-442B5ACE2CA0}"/>
              </a:ext>
            </a:extLst>
          </p:cNvPr>
          <p:cNvSpPr txBox="1"/>
          <p:nvPr/>
        </p:nvSpPr>
        <p:spPr>
          <a:xfrm>
            <a:off x="6675896" y="-2841159"/>
            <a:ext cx="3877034"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grpSp>
        <p:nvGrpSpPr>
          <p:cNvPr id="59" name="Group 58">
            <a:extLst>
              <a:ext uri="{FF2B5EF4-FFF2-40B4-BE49-F238E27FC236}">
                <a16:creationId xmlns:a16="http://schemas.microsoft.com/office/drawing/2014/main" id="{087F37D9-A477-341E-099A-0F3C792DA6EF}"/>
              </a:ext>
            </a:extLst>
          </p:cNvPr>
          <p:cNvGrpSpPr/>
          <p:nvPr/>
        </p:nvGrpSpPr>
        <p:grpSpPr>
          <a:xfrm>
            <a:off x="20490303" y="1088597"/>
            <a:ext cx="6896581" cy="3946460"/>
            <a:chOff x="2667000" y="1088597"/>
            <a:chExt cx="6896581" cy="3946460"/>
          </a:xfrm>
        </p:grpSpPr>
        <p:sp>
          <p:nvSpPr>
            <p:cNvPr id="60" name="TextBox 59">
              <a:extLst>
                <a:ext uri="{FF2B5EF4-FFF2-40B4-BE49-F238E27FC236}">
                  <a16:creationId xmlns:a16="http://schemas.microsoft.com/office/drawing/2014/main" id="{F17B63B5-07D2-9C42-AD38-47CF391B714B}"/>
                </a:ext>
              </a:extLst>
            </p:cNvPr>
            <p:cNvSpPr txBox="1"/>
            <p:nvPr/>
          </p:nvSpPr>
          <p:spPr>
            <a:xfrm>
              <a:off x="2705582" y="1088597"/>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Subtitle</a:t>
              </a:r>
              <a:endParaRPr lang="en-US" sz="12500" b="1" dirty="0">
                <a:solidFill>
                  <a:schemeClr val="bg1"/>
                </a:solidFill>
                <a:latin typeface="Bebas Neue" panose="020B0606020202050201" pitchFamily="34" charset="0"/>
              </a:endParaRPr>
            </a:p>
          </p:txBody>
        </p:sp>
        <p:sp>
          <p:nvSpPr>
            <p:cNvPr id="61" name="TextBox 60">
              <a:extLst>
                <a:ext uri="{FF2B5EF4-FFF2-40B4-BE49-F238E27FC236}">
                  <a16:creationId xmlns:a16="http://schemas.microsoft.com/office/drawing/2014/main" id="{D290AFCA-E2EC-C1E0-03E5-75942237B4AD}"/>
                </a:ext>
              </a:extLst>
            </p:cNvPr>
            <p:cNvSpPr txBox="1"/>
            <p:nvPr/>
          </p:nvSpPr>
          <p:spPr>
            <a:xfrm>
              <a:off x="2667000" y="2172735"/>
              <a:ext cx="6857999" cy="2862322"/>
            </a:xfrm>
            <a:prstGeom prst="rect">
              <a:avLst/>
            </a:prstGeom>
            <a:noFill/>
          </p:spPr>
          <p:txBody>
            <a:bodyPr wrap="square" rtlCol="0">
              <a:spAutoFit/>
            </a:bodyPr>
            <a:lstStyle/>
            <a:p>
              <a:pPr algn="ctr"/>
              <a:r>
                <a:rPr lang="en-US" sz="18000" b="1" dirty="0">
                  <a:solidFill>
                    <a:srgbClr val="FFC000"/>
                  </a:solidFill>
                  <a:effectLst>
                    <a:outerShdw blurRad="88900" dist="38100" sx="101000" sy="101000" algn="l" rotWithShape="0">
                      <a:prstClr val="black">
                        <a:alpha val="55000"/>
                      </a:prstClr>
                    </a:outerShdw>
                  </a:effectLst>
                  <a:latin typeface="Dancing Script" pitchFamily="2" charset="0"/>
                </a:rPr>
                <a:t>Forge</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62" name="TextBox 61">
            <a:extLst>
              <a:ext uri="{FF2B5EF4-FFF2-40B4-BE49-F238E27FC236}">
                <a16:creationId xmlns:a16="http://schemas.microsoft.com/office/drawing/2014/main" id="{1802B739-4846-326A-DFB8-2389568E1FCE}"/>
              </a:ext>
            </a:extLst>
          </p:cNvPr>
          <p:cNvSpPr txBox="1"/>
          <p:nvPr/>
        </p:nvSpPr>
        <p:spPr>
          <a:xfrm>
            <a:off x="-29071035" y="5024874"/>
            <a:ext cx="15370473" cy="1015663"/>
          </a:xfrm>
          <a:prstGeom prst="rect">
            <a:avLst/>
          </a:prstGeom>
          <a:noFill/>
        </p:spPr>
        <p:txBody>
          <a:bodyPr wrap="square" rtlCol="0">
            <a:spAutoFit/>
          </a:bodyPr>
          <a:lstStyle/>
          <a:p>
            <a:pPr algn="ctr"/>
            <a:r>
              <a:rPr lang="en-US" sz="6000" b="1" dirty="0">
                <a:solidFill>
                  <a:schemeClr val="bg1"/>
                </a:solidFill>
                <a:effectLst>
                  <a:outerShdw blurRad="127000" dist="38100" dir="5400000" algn="t" rotWithShape="0">
                    <a:prstClr val="black">
                      <a:alpha val="60000"/>
                    </a:prstClr>
                  </a:outerShdw>
                </a:effectLst>
                <a:latin typeface="Bebas Neue" panose="020B0606020202050201" pitchFamily="34" charset="0"/>
              </a:rPr>
              <a:t>“Using Ai For automatic subtitles generation”</a:t>
            </a:r>
            <a:endParaRPr lang="en-US" sz="5400" b="1" dirty="0">
              <a:solidFill>
                <a:schemeClr val="bg1"/>
              </a:solidFill>
              <a:effectLst>
                <a:outerShdw blurRad="127000" dist="38100" dir="5400000" algn="t" rotWithShape="0">
                  <a:prstClr val="black">
                    <a:alpha val="60000"/>
                  </a:prstClr>
                </a:outerShdw>
              </a:effectLst>
              <a:latin typeface="Bebas Neue" panose="020B0606020202050201" pitchFamily="34" charset="0"/>
            </a:endParaRPr>
          </a:p>
        </p:txBody>
      </p:sp>
      <p:sp>
        <p:nvSpPr>
          <p:cNvPr id="63" name="Rectangle 62">
            <a:extLst>
              <a:ext uri="{FF2B5EF4-FFF2-40B4-BE49-F238E27FC236}">
                <a16:creationId xmlns:a16="http://schemas.microsoft.com/office/drawing/2014/main" id="{915800A2-C05B-5C2D-064A-3C0ECB0F7369}"/>
              </a:ext>
            </a:extLst>
          </p:cNvPr>
          <p:cNvSpPr/>
          <p:nvPr/>
        </p:nvSpPr>
        <p:spPr>
          <a:xfrm>
            <a:off x="26977140" y="5696705"/>
            <a:ext cx="11227443"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75697E3-F19F-DD0E-5424-76AB7A6A36DF}"/>
              </a:ext>
            </a:extLst>
          </p:cNvPr>
          <p:cNvSpPr/>
          <p:nvPr/>
        </p:nvSpPr>
        <p:spPr>
          <a:xfrm>
            <a:off x="3916358" y="1667600"/>
            <a:ext cx="4359284"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A901C15-B348-82C3-2670-38831C2B7C8B}"/>
              </a:ext>
            </a:extLst>
          </p:cNvPr>
          <p:cNvSpPr txBox="1"/>
          <p:nvPr/>
        </p:nvSpPr>
        <p:spPr>
          <a:xfrm>
            <a:off x="347573" y="950018"/>
            <a:ext cx="11496855" cy="1015663"/>
          </a:xfrm>
          <a:prstGeom prst="rect">
            <a:avLst/>
          </a:prstGeom>
          <a:noFill/>
        </p:spPr>
        <p:txBody>
          <a:bodyPr wrap="square" rtlCol="0">
            <a:spAutoFit/>
          </a:bodyPr>
          <a:lstStyle/>
          <a:p>
            <a:pPr algn="ctr"/>
            <a:r>
              <a:rPr lang="ar-JO"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المقدمة</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6" name="TextBox 5">
            <a:extLst>
              <a:ext uri="{FF2B5EF4-FFF2-40B4-BE49-F238E27FC236}">
                <a16:creationId xmlns:a16="http://schemas.microsoft.com/office/drawing/2014/main" id="{271D6421-A69E-3143-3832-7910A27DAA94}"/>
              </a:ext>
            </a:extLst>
          </p:cNvPr>
          <p:cNvSpPr txBox="1"/>
          <p:nvPr/>
        </p:nvSpPr>
        <p:spPr>
          <a:xfrm>
            <a:off x="2042009" y="2172735"/>
            <a:ext cx="8107982" cy="2308324"/>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نحن فريق شبابي مليء بالحماس والطموح، نسعى لتقديم دورات تدريبية متميزة تخدم كافة شرائح المجتمع المتنوعة. رؤيتنا هي تمكين الشباب من اكتساب القيم الإيجابية وترسيخ المفاهيم الصحيحة التي تبني مستقبلًا أفضل. </a:t>
            </a:r>
            <a:b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b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نحن نتميز بالمرونة في التعامل مع جميع الفئات، مما يضمن تلبية احتياجات الجميع وتقديم تجربة تعليمية ثرية ومؤثرة.</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pic>
        <p:nvPicPr>
          <p:cNvPr id="9" name="Picture 8" descr="A hand reaching out to a robot hand&#10;&#10;Description automatically generated">
            <a:extLst>
              <a:ext uri="{FF2B5EF4-FFF2-40B4-BE49-F238E27FC236}">
                <a16:creationId xmlns:a16="http://schemas.microsoft.com/office/drawing/2014/main" id="{025360F6-A7CF-C09A-B0CF-DC35825A8A5E}"/>
              </a:ext>
            </a:extLst>
          </p:cNvPr>
          <p:cNvPicPr>
            <a:picLocks noChangeAspect="1"/>
          </p:cNvPicPr>
          <p:nvPr/>
        </p:nvPicPr>
        <p:blipFill rotWithShape="1">
          <a:blip r:embed="rId4">
            <a:extLst>
              <a:ext uri="{BEBA8EAE-BF5A-486C-A8C5-ECC9F3942E4B}">
                <a14:imgProps xmlns:a14="http://schemas.microsoft.com/office/drawing/2010/main">
                  <a14:imgLayer r:embed="rId3">
                    <a14:imgEffect>
                      <a14:backgroundRemoval t="9996" b="96070" l="285" r="99772">
                        <a14:foregroundMark x1="86443" y1="61897" x2="98206" y2="74797"/>
                        <a14:foregroundMark x1="62632" y1="43016" x2="61891" y2="42845"/>
                        <a14:foregroundMark x1="99402" y1="92866" x2="99772" y2="96070"/>
                        <a14:backgroundMark x1="36970" y1="31098" x2="36371" y2="30243"/>
                        <a14:backgroundMark x1="36371" y1="30243" x2="35716" y2="29517"/>
                        <a14:backgroundMark x1="44973" y1="36267" x2="44204" y2="35626"/>
                        <a14:backgroundMark x1="41925" y1="34387" x2="42985" y2="35148"/>
                        <a14:backgroundMark x1="41527" y1="12431" x2="41014" y2="27510"/>
                        <a14:backgroundMark x1="41014" y1="27510" x2="35745" y2="40367"/>
                        <a14:backgroundMark x1="35745" y1="40367" x2="17345" y2="35455"/>
                        <a14:backgroundMark x1="17345" y1="35455" x2="7234" y2="42204"/>
                        <a14:backgroundMark x1="7234" y1="42204" x2="9029" y2="39812"/>
                        <a14:backgroundMark x1="32441" y1="24690" x2="21760" y2="32550"/>
                        <a14:backgroundMark x1="21760" y1="32550" x2="13529" y2="31867"/>
                        <a14:backgroundMark x1="13529" y1="31867" x2="36713" y2="25972"/>
                        <a14:backgroundMark x1="36713" y1="25972" x2="39590" y2="26356"/>
                        <a14:backgroundMark x1="43463" y1="32294" x2="27827" y2="22725"/>
                        <a14:backgroundMark x1="45970" y1="32465" x2="20422" y2="20931"/>
                        <a14:backgroundMark x1="47451" y1="34814" x2="28824" y2="27296"/>
                        <a14:backgroundMark x1="43093" y1="33704" x2="22273" y2="23281"/>
                        <a14:backgroundMark x1="36799" y1="29517" x2="43748" y2="31482"/>
                        <a14:backgroundMark x1="38365" y1="29816" x2="33837" y2="27467"/>
                        <a14:backgroundMark x1="46340" y1="33148" x2="45030" y2="35797"/>
                        <a14:backgroundMark x1="46511" y1="35241" x2="41327" y2="33960"/>
                        <a14:backgroundMark x1="41327" y1="33960" x2="41071" y2="33575"/>
                        <a14:backgroundMark x1="44944" y1="34942" x2="42438" y2="33704"/>
                        <a14:backgroundMark x1="18542" y1="23964" x2="3475" y2="35797"/>
                        <a14:backgroundMark x1="23270" y1="40624" x2="16320" y2="45921"/>
                        <a14:backgroundMark x1="11877" y1="30073" x2="684" y2="47159"/>
                        <a14:backgroundMark x1="684" y1="47159" x2="684" y2="47287"/>
                        <a14:backgroundMark x1="19852" y1="41179" x2="16520" y2="44511"/>
                        <a14:backgroundMark x1="3731" y1="38701" x2="4016" y2="37847"/>
                        <a14:backgroundMark x1="2991" y1="37463" x2="114" y2="46177"/>
                        <a14:backgroundMark x1="2820" y1="42845" x2="1709" y2="45365"/>
                        <a14:backgroundMark x1="1225" y1="43571" x2="1339" y2="46604"/>
                        <a14:backgroundMark x1="1880" y1="44126" x2="313" y2="44810"/>
                        <a14:backgroundMark x1="1595" y1="44126" x2="684" y2="45921"/>
                        <a14:backgroundMark x1="13358" y1="40239" x2="14013" y2="45066"/>
                        <a14:backgroundMark x1="15409" y1="47287" x2="15323" y2="44126"/>
                      </a14:backgroundRemoval>
                    </a14:imgEffect>
                  </a14:imgLayer>
                </a14:imgProps>
              </a:ext>
              <a:ext uri="{28A0092B-C50C-407E-A947-70E740481C1C}">
                <a14:useLocalDpi xmlns:a14="http://schemas.microsoft.com/office/drawing/2010/main" val="0"/>
              </a:ext>
            </a:extLst>
          </a:blip>
          <a:srcRect l="57615"/>
          <a:stretch/>
        </p:blipFill>
        <p:spPr>
          <a:xfrm rot="15298514">
            <a:off x="9053582" y="-5478395"/>
            <a:ext cx="4359520" cy="6858000"/>
          </a:xfrm>
          <a:prstGeom prst="rect">
            <a:avLst/>
          </a:prstGeom>
        </p:spPr>
      </p:pic>
    </p:spTree>
    <p:extLst>
      <p:ext uri="{BB962C8B-B14F-4D97-AF65-F5344CB8AC3E}">
        <p14:creationId xmlns:p14="http://schemas.microsoft.com/office/powerpoint/2010/main" val="1648398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3"/>
            <a:ext cx="12192000" cy="6857997"/>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group of people standing around a globe&#10;&#10;Description automatically generated">
            <a:extLst>
              <a:ext uri="{FF2B5EF4-FFF2-40B4-BE49-F238E27FC236}">
                <a16:creationId xmlns:a16="http://schemas.microsoft.com/office/drawing/2014/main" id="{ADCF3BB2-9E6E-6847-1254-88C3AFC8480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32" b="99858" l="1038" r="97736">
                        <a14:foregroundMark x1="16604" y1="48725" x2="13585" y2="48725"/>
                        <a14:foregroundMark x1="9434" y1="71813" x2="10377" y2="85694"/>
                        <a14:foregroundMark x1="13491" y1="67564" x2="10189" y2="68272"/>
                        <a14:foregroundMark x1="6698" y1="76487" x2="6604" y2="80878"/>
                        <a14:foregroundMark x1="4528" y1="74079" x2="3113" y2="67139"/>
                        <a14:foregroundMark x1="86698" y1="81586" x2="92358" y2="81445"/>
                        <a14:foregroundMark x1="92358" y1="81445" x2="92453" y2="80312"/>
                        <a14:foregroundMark x1="63774" y1="52691" x2="62547" y2="37677"/>
                        <a14:foregroundMark x1="63868" y1="43626" x2="66226" y2="39943"/>
                        <a14:foregroundMark x1="64906" y1="42776" x2="70283" y2="45609"/>
                        <a14:foregroundMark x1="71604" y1="40368" x2="72925" y2="34844"/>
                        <a14:foregroundMark x1="54528" y1="31020" x2="53113" y2="33994"/>
                        <a14:foregroundMark x1="54528" y1="30170" x2="54528" y2="30170"/>
                        <a14:foregroundMark x1="54623" y1="30453" x2="54623" y2="28896"/>
                        <a14:foregroundMark x1="55472" y1="30170" x2="56321" y2="29178"/>
                        <a14:foregroundMark x1="54811" y1="26487" x2="54811" y2="27904"/>
                        <a14:foregroundMark x1="44623" y1="28470" x2="45755" y2="33286"/>
                        <a14:foregroundMark x1="44528" y1="31586" x2="45189" y2="46034"/>
                        <a14:foregroundMark x1="35094" y1="51841" x2="39245" y2="58499"/>
                        <a14:foregroundMark x1="18962" y1="54391" x2="20943" y2="58357"/>
                        <a14:foregroundMark x1="33962" y1="73088" x2="29245" y2="74221"/>
                        <a14:foregroundMark x1="33491" y1="73513" x2="27358" y2="75071"/>
                        <a14:foregroundMark x1="79811" y1="65156" x2="80566" y2="72521"/>
                        <a14:foregroundMark x1="77642" y1="70255" x2="71321" y2="70822"/>
                        <a14:foregroundMark x1="77358" y1="70963" x2="80849" y2="75779"/>
                        <a14:foregroundMark x1="80755" y1="75779" x2="72358" y2="75071"/>
                        <a14:foregroundMark x1="72830" y1="74929" x2="66132" y2="74221"/>
                        <a14:foregroundMark x1="78491" y1="79037" x2="73208" y2="76346"/>
                        <a14:foregroundMark x1="64340" y1="70255" x2="53208" y2="67705"/>
                        <a14:foregroundMark x1="61698" y1="69972" x2="61698" y2="72521"/>
                        <a14:foregroundMark x1="60377" y1="42493" x2="63585" y2="51841"/>
                        <a14:foregroundMark x1="64057" y1="56091" x2="63868" y2="64589"/>
                        <a14:foregroundMark x1="96509" y1="69122" x2="94906" y2="68414"/>
                        <a14:foregroundMark x1="3113" y1="66714" x2="2358" y2="64448"/>
                        <a14:foregroundMark x1="3302" y1="64873" x2="2925" y2="62748"/>
                        <a14:foregroundMark x1="2358" y1="64448" x2="2075" y2="63173"/>
                        <a14:foregroundMark x1="56604" y1="28045" x2="56226" y2="29178"/>
                        <a14:foregroundMark x1="95566" y1="66006" x2="95566" y2="66006"/>
                        <a14:foregroundMark x1="95472" y1="65722" x2="95849" y2="65581"/>
                        <a14:foregroundMark x1="97830" y1="66997" x2="97830" y2="66997"/>
                        <a14:foregroundMark x1="97358" y1="68555" x2="97830" y2="68839"/>
                        <a14:foregroundMark x1="4717" y1="97875" x2="10943" y2="91076"/>
                        <a14:foregroundMark x1="10943" y1="91076" x2="14340" y2="97592"/>
                        <a14:foregroundMark x1="14340" y1="97592" x2="22264" y2="81586"/>
                        <a14:foregroundMark x1="22264" y1="81586" x2="24151" y2="95751"/>
                        <a14:foregroundMark x1="24151" y1="95751" x2="31038" y2="86686"/>
                        <a14:foregroundMark x1="31038" y1="86686" x2="33585" y2="78612"/>
                        <a14:foregroundMark x1="33585" y1="78612" x2="38491" y2="91076"/>
                        <a14:foregroundMark x1="38491" y1="91076" x2="42453" y2="96459"/>
                        <a14:foregroundMark x1="42453" y1="96459" x2="48302" y2="75496"/>
                        <a14:foregroundMark x1="48302" y1="75496" x2="53019" y2="77762"/>
                        <a14:foregroundMark x1="53019" y1="77762" x2="55566" y2="91926"/>
                        <a14:foregroundMark x1="55566" y1="91926" x2="64434" y2="94193"/>
                        <a14:foregroundMark x1="64434" y1="94193" x2="61887" y2="83003"/>
                        <a14:foregroundMark x1="61887" y1="83003" x2="72925" y2="81728"/>
                        <a14:foregroundMark x1="72925" y1="81728" x2="76226" y2="89660"/>
                        <a14:foregroundMark x1="76226" y1="89660" x2="76604" y2="97025"/>
                        <a14:foregroundMark x1="76604" y1="97025" x2="84340" y2="97592"/>
                        <a14:foregroundMark x1="84340" y1="97592" x2="86698" y2="89518"/>
                        <a14:foregroundMark x1="86698" y1="89518" x2="78491" y2="83711"/>
                        <a14:foregroundMark x1="91792" y1="96884" x2="46509" y2="98017"/>
                        <a14:foregroundMark x1="80472" y1="92068" x2="28113" y2="89518"/>
                        <a14:foregroundMark x1="28113" y1="89518" x2="20283" y2="91501"/>
                        <a14:foregroundMark x1="43113" y1="79887" x2="15189" y2="86119"/>
                        <a14:foregroundMark x1="15189" y1="86119" x2="15189" y2="86261"/>
                        <a14:foregroundMark x1="25377" y1="79178" x2="9717" y2="92210"/>
                        <a14:foregroundMark x1="9717" y1="92210" x2="9717" y2="92351"/>
                        <a14:foregroundMark x1="13396" y1="84844" x2="13208" y2="92493"/>
                        <a14:foregroundMark x1="13774" y1="92068" x2="2830" y2="98159"/>
                        <a14:foregroundMark x1="21415" y1="98442" x2="12170" y2="97025"/>
                        <a14:foregroundMark x1="23208" y1="98017" x2="44906" y2="95892"/>
                        <a14:foregroundMark x1="45566" y1="94193" x2="39528" y2="88952"/>
                        <a14:foregroundMark x1="39528" y1="88952" x2="55094" y2="83569"/>
                        <a14:foregroundMark x1="55094" y1="83569" x2="55094" y2="83569"/>
                        <a14:foregroundMark x1="49623" y1="82436" x2="36132" y2="90227"/>
                        <a14:foregroundMark x1="36132" y1="90227" x2="35755" y2="91643"/>
                        <a14:foregroundMark x1="41887" y1="79178" x2="41887" y2="90793"/>
                        <a14:foregroundMark x1="45000" y1="79178" x2="40849" y2="87677"/>
                        <a14:foregroundMark x1="54340" y1="77479" x2="23679" y2="81303"/>
                        <a14:foregroundMark x1="23679" y1="81303" x2="23019" y2="82295"/>
                        <a14:foregroundMark x1="62075" y1="82578" x2="40755" y2="99008"/>
                        <a14:foregroundMark x1="58491" y1="80312" x2="41226" y2="92351"/>
                        <a14:foregroundMark x1="41226" y1="92351" x2="41226" y2="93201"/>
                        <a14:foregroundMark x1="60377" y1="80312" x2="29906" y2="84136"/>
                        <a14:foregroundMark x1="38585" y1="85552" x2="21415" y2="92493"/>
                        <a14:foregroundMark x1="33113" y1="97025" x2="18962" y2="82436"/>
                        <a14:foregroundMark x1="29528" y1="84561" x2="18868" y2="93201"/>
                        <a14:foregroundMark x1="28302" y1="84703" x2="10472" y2="92776"/>
                        <a14:foregroundMark x1="30943" y1="90652" x2="14434" y2="97025"/>
                        <a14:foregroundMark x1="27264" y1="99433" x2="5189" y2="98867"/>
                        <a14:foregroundMark x1="2358" y1="99433" x2="1038" y2="99858"/>
                        <a14:foregroundMark x1="2075" y1="98867" x2="13302" y2="96742"/>
                        <a14:foregroundMark x1="66604" y1="85411" x2="75566" y2="87677"/>
                        <a14:foregroundMark x1="58774" y1="78045" x2="80660" y2="86402"/>
                        <a14:foregroundMark x1="80660" y1="86402" x2="85377" y2="92068"/>
                        <a14:foregroundMark x1="85377" y1="92068" x2="94340" y2="99008"/>
                        <a14:foregroundMark x1="85283" y1="93343" x2="77075" y2="90227"/>
                        <a14:foregroundMark x1="77075" y1="90227" x2="66792" y2="96459"/>
                        <a14:foregroundMark x1="66792" y1="96459" x2="66604" y2="98725"/>
                        <a14:foregroundMark x1="67453" y1="90085" x2="37453" y2="89235"/>
                        <a14:foregroundMark x1="37642" y1="84844" x2="28679" y2="94193"/>
                        <a14:foregroundMark x1="29434" y1="83853" x2="32925" y2="92918"/>
                        <a14:foregroundMark x1="46321" y1="79603" x2="44528" y2="76487"/>
                        <a14:foregroundMark x1="14057" y1="47875" x2="12358" y2="50425"/>
                        <a14:foregroundMark x1="14151" y1="48442" x2="12830" y2="48867"/>
                        <a14:foregroundMark x1="13396" y1="48584" x2="14340" y2="48159"/>
                        <a14:backgroundMark x1="2547" y1="63173" x2="2642" y2="64023"/>
                        <a14:backgroundMark x1="55413" y1="28612" x2="55377" y2="29037"/>
                      </a14:backgroundRemoval>
                    </a14:imgEffect>
                  </a14:imgLayer>
                </a14:imgProps>
              </a:ext>
              <a:ext uri="{28A0092B-C50C-407E-A947-70E740481C1C}">
                <a14:useLocalDpi xmlns:a14="http://schemas.microsoft.com/office/drawing/2010/main" val="0"/>
              </a:ext>
            </a:extLst>
          </a:blip>
          <a:stretch>
            <a:fillRect/>
          </a:stretch>
        </p:blipFill>
        <p:spPr>
          <a:xfrm>
            <a:off x="5741805" y="7980727"/>
            <a:ext cx="3000257" cy="1998284"/>
          </a:xfrm>
          <a:prstGeom prst="rect">
            <a:avLst/>
          </a:prstGeom>
        </p:spPr>
      </p:pic>
      <p:pic>
        <p:nvPicPr>
          <p:cNvPr id="11" name="Picture 10" descr="A hand reaching out to a robot hand&#10;&#10;Description automatically generated">
            <a:extLst>
              <a:ext uri="{FF2B5EF4-FFF2-40B4-BE49-F238E27FC236}">
                <a16:creationId xmlns:a16="http://schemas.microsoft.com/office/drawing/2014/main" id="{196CD1F2-6539-E7FD-E6DF-D19C4D327AF9}"/>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996" b="96070" l="285" r="99772">
                        <a14:foregroundMark x1="86443" y1="61897" x2="98206" y2="74797"/>
                        <a14:foregroundMark x1="62632" y1="43016" x2="61891" y2="42845"/>
                        <a14:foregroundMark x1="99402" y1="92866" x2="99772" y2="96070"/>
                        <a14:backgroundMark x1="36970" y1="31098" x2="36371" y2="30243"/>
                        <a14:backgroundMark x1="36371" y1="30243" x2="35716" y2="29517"/>
                        <a14:backgroundMark x1="44973" y1="36267" x2="44204" y2="35626"/>
                        <a14:backgroundMark x1="41925" y1="34387" x2="42985" y2="35148"/>
                        <a14:backgroundMark x1="41527" y1="12431" x2="41014" y2="27510"/>
                        <a14:backgroundMark x1="41014" y1="27510" x2="35745" y2="40367"/>
                        <a14:backgroundMark x1="35745" y1="40367" x2="17345" y2="35455"/>
                        <a14:backgroundMark x1="17345" y1="35455" x2="7234" y2="42204"/>
                        <a14:backgroundMark x1="7234" y1="42204" x2="9029" y2="39812"/>
                        <a14:backgroundMark x1="32441" y1="24690" x2="21760" y2="32550"/>
                        <a14:backgroundMark x1="21760" y1="32550" x2="13529" y2="31867"/>
                        <a14:backgroundMark x1="13529" y1="31867" x2="36713" y2="25972"/>
                        <a14:backgroundMark x1="36713" y1="25972" x2="39590" y2="26356"/>
                        <a14:backgroundMark x1="43463" y1="32294" x2="27827" y2="22725"/>
                        <a14:backgroundMark x1="45970" y1="32465" x2="20422" y2="20931"/>
                        <a14:backgroundMark x1="47451" y1="34814" x2="28824" y2="27296"/>
                        <a14:backgroundMark x1="43093" y1="33704" x2="22273" y2="23281"/>
                        <a14:backgroundMark x1="36799" y1="29517" x2="43748" y2="31482"/>
                        <a14:backgroundMark x1="38365" y1="29816" x2="33837" y2="27467"/>
                        <a14:backgroundMark x1="46340" y1="33148" x2="45030" y2="35797"/>
                        <a14:backgroundMark x1="46511" y1="35241" x2="41327" y2="33960"/>
                        <a14:backgroundMark x1="41327" y1="33960" x2="41071" y2="33575"/>
                        <a14:backgroundMark x1="44944" y1="34942" x2="42438" y2="33704"/>
                        <a14:backgroundMark x1="18542" y1="23964" x2="3475" y2="35797"/>
                        <a14:backgroundMark x1="23270" y1="40624" x2="16320" y2="45921"/>
                        <a14:backgroundMark x1="11877" y1="30073" x2="684" y2="47159"/>
                        <a14:backgroundMark x1="684" y1="47159" x2="684" y2="47287"/>
                        <a14:backgroundMark x1="19852" y1="41179" x2="16520" y2="44511"/>
                        <a14:backgroundMark x1="3731" y1="38701" x2="4016" y2="37847"/>
                        <a14:backgroundMark x1="2991" y1="37463" x2="114" y2="46177"/>
                        <a14:backgroundMark x1="2820" y1="42845" x2="1709" y2="45365"/>
                        <a14:backgroundMark x1="1225" y1="43571" x2="1339" y2="46604"/>
                        <a14:backgroundMark x1="1880" y1="44126" x2="313" y2="44810"/>
                        <a14:backgroundMark x1="1595" y1="44126" x2="684" y2="45921"/>
                        <a14:backgroundMark x1="13358" y1="40239" x2="14013" y2="45066"/>
                        <a14:backgroundMark x1="15409" y1="47287" x2="15323" y2="44126"/>
                      </a14:backgroundRemoval>
                    </a14:imgEffect>
                  </a14:imgLayer>
                </a14:imgProps>
              </a:ext>
              <a:ext uri="{28A0092B-C50C-407E-A947-70E740481C1C}">
                <a14:useLocalDpi xmlns:a14="http://schemas.microsoft.com/office/drawing/2010/main" val="0"/>
              </a:ext>
            </a:extLst>
          </a:blip>
          <a:srcRect l="57615"/>
          <a:stretch/>
        </p:blipFill>
        <p:spPr>
          <a:xfrm rot="15298514">
            <a:off x="9053581" y="-2371964"/>
            <a:ext cx="4359520" cy="6858000"/>
          </a:xfrm>
          <a:prstGeom prst="rect">
            <a:avLst/>
          </a:prstGeom>
        </p:spPr>
      </p:pic>
      <p:pic>
        <p:nvPicPr>
          <p:cNvPr id="20" name="Graphic 19" descr="Open folder with solid fill">
            <a:extLst>
              <a:ext uri="{FF2B5EF4-FFF2-40B4-BE49-F238E27FC236}">
                <a16:creationId xmlns:a16="http://schemas.microsoft.com/office/drawing/2014/main" id="{99F43582-39A6-85E6-780D-4B25AA23985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6000" y="8067839"/>
            <a:ext cx="624289" cy="624289"/>
          </a:xfrm>
          <a:prstGeom prst="rect">
            <a:avLst/>
          </a:prstGeom>
        </p:spPr>
      </p:pic>
      <p:pic>
        <p:nvPicPr>
          <p:cNvPr id="21" name="Graphic 20" descr="Cloud with solid fill">
            <a:extLst>
              <a:ext uri="{FF2B5EF4-FFF2-40B4-BE49-F238E27FC236}">
                <a16:creationId xmlns:a16="http://schemas.microsoft.com/office/drawing/2014/main" id="{8AE683F8-D4A2-1594-07D4-DD00F07FD1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33119" y="7319306"/>
            <a:ext cx="624289" cy="624289"/>
          </a:xfrm>
          <a:prstGeom prst="rect">
            <a:avLst/>
          </a:prstGeom>
        </p:spPr>
      </p:pic>
      <p:pic>
        <p:nvPicPr>
          <p:cNvPr id="23" name="Graphic 22" descr="Questions with solid fill">
            <a:extLst>
              <a:ext uri="{FF2B5EF4-FFF2-40B4-BE49-F238E27FC236}">
                <a16:creationId xmlns:a16="http://schemas.microsoft.com/office/drawing/2014/main" id="{41635CF6-29B2-926B-E925-9E7E79806E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514661" y="7305983"/>
            <a:ext cx="624289" cy="624289"/>
          </a:xfrm>
          <a:prstGeom prst="rect">
            <a:avLst/>
          </a:prstGeom>
        </p:spPr>
      </p:pic>
      <p:pic>
        <p:nvPicPr>
          <p:cNvPr id="24" name="Graphic 23" descr="Voice with solid fill">
            <a:extLst>
              <a:ext uri="{FF2B5EF4-FFF2-40B4-BE49-F238E27FC236}">
                <a16:creationId xmlns:a16="http://schemas.microsoft.com/office/drawing/2014/main" id="{9B1AEB88-5CBB-7B4D-A13F-1C9EE162560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714997" y="7172294"/>
            <a:ext cx="624289" cy="624289"/>
          </a:xfrm>
          <a:prstGeom prst="rect">
            <a:avLst/>
          </a:prstGeom>
        </p:spPr>
      </p:pic>
      <p:pic>
        <p:nvPicPr>
          <p:cNvPr id="12" name="Picture 11" descr="A hand reaching out to a robot hand&#10;&#10;Description automatically generated">
            <a:extLst>
              <a:ext uri="{FF2B5EF4-FFF2-40B4-BE49-F238E27FC236}">
                <a16:creationId xmlns:a16="http://schemas.microsoft.com/office/drawing/2014/main" id="{36AFF7EE-D2E0-24AC-F3A2-54F16F23939B}"/>
              </a:ext>
            </a:extLst>
          </p:cNvPr>
          <p:cNvPicPr>
            <a:picLocks noChangeAspect="1"/>
          </p:cNvPicPr>
          <p:nvPr/>
        </p:nvPicPr>
        <p:blipFill rotWithShape="1">
          <a:blip r:embed="rId15">
            <a:extLst>
              <a:ext uri="{BEBA8EAE-BF5A-486C-A8C5-ECC9F3942E4B}">
                <a14:imgProps xmlns:a14="http://schemas.microsoft.com/office/drawing/2010/main">
                  <a14:imgLayer r:embed="rId6">
                    <a14:imgEffect>
                      <a14:backgroundRemoval t="9996" b="89962" l="285" r="89974">
                        <a14:foregroundMark x1="8516" y1="35797" x2="285" y2="45579"/>
                        <a14:foregroundMark x1="23241" y1="40325" x2="17516" y2="43358"/>
                        <a14:foregroundMark x1="22358" y1="42375" x2="17630" y2="45408"/>
                        <a14:foregroundMark x1="45998" y1="32892" x2="46881" y2="35455"/>
                        <a14:foregroundMark x1="45087" y1="34771" x2="41584" y2="31568"/>
                        <a14:foregroundMark x1="40473" y1="29346" x2="36656" y2="28193"/>
                        <a14:foregroundMark x1="45657" y1="35113" x2="43829" y2="34459"/>
                        <a14:foregroundMark x1="45657" y1="35455" x2="44403" y2="34430"/>
                        <a14:foregroundMark x1="44403" y1="34430" x2="43657" y2="34278"/>
                        <a14:foregroundMark x1="41042" y1="31269" x2="35716" y2="28535"/>
                        <a14:foregroundMark x1="43236" y1="34131" x2="42353" y2="32977"/>
                        <a14:foregroundMark x1="42296" y1="32977" x2="41470" y2="31824"/>
                        <a14:foregroundMark x1="42182" y1="32550" x2="40872" y2="31397"/>
                        <a14:foregroundMark x1="42837" y1="32721" x2="36144" y2="28535"/>
                        <a14:foregroundMark x1="38565" y1="30115" x2="37254" y2="29432"/>
                        <a14:backgroundMark x1="36970" y1="31098" x2="36371" y2="30243"/>
                        <a14:backgroundMark x1="36371" y1="30243" x2="35716" y2="29517"/>
                        <a14:backgroundMark x1="44973" y1="36267" x2="44204" y2="35626"/>
                        <a14:backgroundMark x1="41925" y1="34387" x2="42985" y2="35148"/>
                      </a14:backgroundRemoval>
                    </a14:imgEffect>
                  </a14:imgLayer>
                </a14:imgProps>
              </a:ext>
              <a:ext uri="{28A0092B-C50C-407E-A947-70E740481C1C}">
                <a14:useLocalDpi xmlns:a14="http://schemas.microsoft.com/office/drawing/2010/main" val="0"/>
              </a:ext>
            </a:extLst>
          </a:blip>
          <a:srcRect r="51275"/>
          <a:stretch/>
        </p:blipFill>
        <p:spPr>
          <a:xfrm rot="16200000">
            <a:off x="9970108" y="2443447"/>
            <a:ext cx="5011615" cy="6858000"/>
          </a:xfrm>
          <a:prstGeom prst="rect">
            <a:avLst/>
          </a:prstGeom>
        </p:spPr>
      </p:pic>
      <p:pic>
        <p:nvPicPr>
          <p:cNvPr id="4" name="Picture 3" descr="A video player with a play button&#10;&#10;Description automatically generated">
            <a:extLst>
              <a:ext uri="{FF2B5EF4-FFF2-40B4-BE49-F238E27FC236}">
                <a16:creationId xmlns:a16="http://schemas.microsoft.com/office/drawing/2014/main" id="{5DEAF939-3999-8694-7754-F4ECB9CB0DF1}"/>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foregroundMark x1="48856" y1="45418" x2="49394" y2="45297"/>
                        <a14:foregroundMark x1="86891" y1="75091" x2="73136" y2="81348"/>
                        <a14:foregroundMark x1="73136" y1="81348" x2="12624" y2="77029"/>
                        <a14:foregroundMark x1="12624" y1="77029" x2="12813" y2="75898"/>
                        <a14:foregroundMark x1="74751" y1="76221" x2="29125" y2="72063"/>
                        <a14:foregroundMark x1="48775" y1="76423" x2="26703" y2="76948"/>
                        <a14:foregroundMark x1="49744" y1="42067" x2="50525" y2="52483"/>
                        <a14:foregroundMark x1="87456" y1="75172" x2="83284" y2="80097"/>
                        <a14:foregroundMark x1="84953" y1="80097" x2="87591" y2="74445"/>
                        <a14:foregroundMark x1="87026" y1="75818" x2="86972" y2="80702"/>
                        <a14:foregroundMark x1="87241" y1="74041" x2="87187" y2="80299"/>
                        <a14:foregroundMark x1="87456" y1="74970" x2="87672" y2="80824"/>
                        <a14:foregroundMark x1="87456" y1="81348" x2="87591" y2="74889"/>
                        <a14:foregroundMark x1="87672" y1="72467" x2="87672" y2="81429"/>
                        <a14:foregroundMark x1="88022" y1="73839" x2="87860" y2="81631"/>
                        <a14:foregroundMark x1="87106" y1="78603" x2="87456" y2="82075"/>
                      </a14:backgroundRemoval>
                    </a14:imgEffect>
                  </a14:imgLayer>
                </a14:imgProps>
              </a:ext>
              <a:ext uri="{28A0092B-C50C-407E-A947-70E740481C1C}">
                <a14:useLocalDpi xmlns:a14="http://schemas.microsoft.com/office/drawing/2010/main" val="0"/>
              </a:ext>
            </a:extLst>
          </a:blip>
          <a:stretch>
            <a:fillRect/>
          </a:stretch>
        </p:blipFill>
        <p:spPr>
          <a:xfrm>
            <a:off x="5910277" y="10007077"/>
            <a:ext cx="3000256" cy="2000338"/>
          </a:xfrm>
          <a:prstGeom prst="rect">
            <a:avLst/>
          </a:prstGeom>
        </p:spPr>
      </p:pic>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58" name="Freeform: Shape 57">
            <a:extLst>
              <a:ext uri="{FF2B5EF4-FFF2-40B4-BE49-F238E27FC236}">
                <a16:creationId xmlns:a16="http://schemas.microsoft.com/office/drawing/2014/main" id="{CF644651-3705-2A3A-50F6-4DAB15035A31}"/>
              </a:ext>
            </a:extLst>
          </p:cNvPr>
          <p:cNvSpPr/>
          <p:nvPr/>
        </p:nvSpPr>
        <p:spPr>
          <a:xfrm>
            <a:off x="-4600967" y="-1337"/>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0" name="TextBox 59">
            <a:extLst>
              <a:ext uri="{FF2B5EF4-FFF2-40B4-BE49-F238E27FC236}">
                <a16:creationId xmlns:a16="http://schemas.microsoft.com/office/drawing/2014/main" id="{E3A15913-8775-07CE-4C75-525509EB3A32}"/>
              </a:ext>
            </a:extLst>
          </p:cNvPr>
          <p:cNvSpPr txBox="1"/>
          <p:nvPr/>
        </p:nvSpPr>
        <p:spPr>
          <a:xfrm>
            <a:off x="-5899340" y="174043"/>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61" name="TextBox 60">
            <a:extLst>
              <a:ext uri="{FF2B5EF4-FFF2-40B4-BE49-F238E27FC236}">
                <a16:creationId xmlns:a16="http://schemas.microsoft.com/office/drawing/2014/main" id="{3260D657-8E12-AACC-C91B-C43F884791C3}"/>
              </a:ext>
            </a:extLst>
          </p:cNvPr>
          <p:cNvSpPr txBox="1"/>
          <p:nvPr/>
        </p:nvSpPr>
        <p:spPr>
          <a:xfrm>
            <a:off x="-4679731"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62" name="Graphic 61" descr="Eraser with solid fill">
            <a:extLst>
              <a:ext uri="{FF2B5EF4-FFF2-40B4-BE49-F238E27FC236}">
                <a16:creationId xmlns:a16="http://schemas.microsoft.com/office/drawing/2014/main" id="{79774483-5BF7-4CC0-3E51-CA71716C698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387793" y="5619846"/>
            <a:ext cx="914400" cy="914400"/>
          </a:xfrm>
          <a:prstGeom prst="rect">
            <a:avLst/>
          </a:prstGeom>
        </p:spPr>
      </p:pic>
      <p:pic>
        <p:nvPicPr>
          <p:cNvPr id="63" name="Graphic 62" descr="Pencil with solid fill">
            <a:extLst>
              <a:ext uri="{FF2B5EF4-FFF2-40B4-BE49-F238E27FC236}">
                <a16:creationId xmlns:a16="http://schemas.microsoft.com/office/drawing/2014/main" id="{058A26E8-3340-6204-03C6-82DCF2272FD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371765" y="5619846"/>
            <a:ext cx="914400" cy="914400"/>
          </a:xfrm>
          <a:prstGeom prst="rect">
            <a:avLst/>
          </a:prstGeom>
        </p:spPr>
      </p:pic>
      <p:sp>
        <p:nvSpPr>
          <p:cNvPr id="64" name="TextBox 63">
            <a:extLst>
              <a:ext uri="{FF2B5EF4-FFF2-40B4-BE49-F238E27FC236}">
                <a16:creationId xmlns:a16="http://schemas.microsoft.com/office/drawing/2014/main" id="{017099C2-3E7A-EA71-D9DB-7E2E26EE305E}"/>
              </a:ext>
            </a:extLst>
          </p:cNvPr>
          <p:cNvSpPr txBox="1"/>
          <p:nvPr/>
        </p:nvSpPr>
        <p:spPr>
          <a:xfrm>
            <a:off x="-434018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66" name="Freeform: Shape 65">
            <a:extLst>
              <a:ext uri="{FF2B5EF4-FFF2-40B4-BE49-F238E27FC236}">
                <a16:creationId xmlns:a16="http://schemas.microsoft.com/office/drawing/2014/main" id="{B39E2676-6983-D357-85E1-81224CE75236}"/>
              </a:ext>
            </a:extLst>
          </p:cNvPr>
          <p:cNvSpPr/>
          <p:nvPr/>
        </p:nvSpPr>
        <p:spPr>
          <a:xfrm>
            <a:off x="-4920694"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8" name="TextBox 67">
            <a:extLst>
              <a:ext uri="{FF2B5EF4-FFF2-40B4-BE49-F238E27FC236}">
                <a16:creationId xmlns:a16="http://schemas.microsoft.com/office/drawing/2014/main" id="{2767513B-FCC1-85C9-5D4A-FDBFECD7C871}"/>
              </a:ext>
            </a:extLst>
          </p:cNvPr>
          <p:cNvSpPr txBox="1"/>
          <p:nvPr/>
        </p:nvSpPr>
        <p:spPr>
          <a:xfrm>
            <a:off x="-6224083" y="182880"/>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69" name="TextBox 68">
            <a:extLst>
              <a:ext uri="{FF2B5EF4-FFF2-40B4-BE49-F238E27FC236}">
                <a16:creationId xmlns:a16="http://schemas.microsoft.com/office/drawing/2014/main" id="{9CD8930A-D3A2-F30A-D00E-FEC771F4EA83}"/>
              </a:ext>
            </a:extLst>
          </p:cNvPr>
          <p:cNvSpPr txBox="1"/>
          <p:nvPr/>
        </p:nvSpPr>
        <p:spPr>
          <a:xfrm>
            <a:off x="-5115016"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70" name="TextBox 69">
            <a:extLst>
              <a:ext uri="{FF2B5EF4-FFF2-40B4-BE49-F238E27FC236}">
                <a16:creationId xmlns:a16="http://schemas.microsoft.com/office/drawing/2014/main" id="{3D262DA0-99CC-19EA-3D86-300702AD4D25}"/>
              </a:ext>
            </a:extLst>
          </p:cNvPr>
          <p:cNvSpPr txBox="1"/>
          <p:nvPr/>
        </p:nvSpPr>
        <p:spPr>
          <a:xfrm>
            <a:off x="-4636169"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71" name="Graphic 70" descr="Subtitles with solid fill">
            <a:extLst>
              <a:ext uri="{FF2B5EF4-FFF2-40B4-BE49-F238E27FC236}">
                <a16:creationId xmlns:a16="http://schemas.microsoft.com/office/drawing/2014/main" id="{99BC4CBC-38F7-BCDD-9188-48327262DBD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905219" y="5619846"/>
            <a:ext cx="914400" cy="914400"/>
          </a:xfrm>
          <a:prstGeom prst="rect">
            <a:avLst/>
          </a:prstGeom>
        </p:spPr>
      </p:pic>
      <p:pic>
        <p:nvPicPr>
          <p:cNvPr id="72" name="Picture 71" descr="A black background with a black square&#10;&#10;Description automatically generated with medium confidence">
            <a:extLst>
              <a:ext uri="{FF2B5EF4-FFF2-40B4-BE49-F238E27FC236}">
                <a16:creationId xmlns:a16="http://schemas.microsoft.com/office/drawing/2014/main" id="{AE7006D2-3E7C-8C8B-8F90-554ADFD13EF2}"/>
              </a:ext>
            </a:extLst>
          </p:cNvPr>
          <p:cNvPicPr>
            <a:picLocks noChangeAspect="1"/>
          </p:cNvPicPr>
          <p:nvPr/>
        </p:nvPicPr>
        <p:blipFill>
          <a:blip r:embed="rId24">
            <a:extLst>
              <a:ext uri="{BEBA8EAE-BF5A-486C-A8C5-ECC9F3942E4B}">
                <a14:imgProps xmlns:a14="http://schemas.microsoft.com/office/drawing/2010/main">
                  <a14:imgLayer r:embed="rId2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3859001" y="5619846"/>
            <a:ext cx="914400" cy="914400"/>
          </a:xfrm>
          <a:prstGeom prst="rect">
            <a:avLst/>
          </a:prstGeom>
        </p:spPr>
      </p:pic>
      <p:sp>
        <p:nvSpPr>
          <p:cNvPr id="74" name="Freeform: Shape 73">
            <a:extLst>
              <a:ext uri="{FF2B5EF4-FFF2-40B4-BE49-F238E27FC236}">
                <a16:creationId xmlns:a16="http://schemas.microsoft.com/office/drawing/2014/main" id="{A03DF1B9-6922-F5FE-FFD5-0AA4A3851A48}"/>
              </a:ext>
            </a:extLst>
          </p:cNvPr>
          <p:cNvSpPr/>
          <p:nvPr/>
        </p:nvSpPr>
        <p:spPr>
          <a:xfrm>
            <a:off x="-5207980" y="8"/>
            <a:ext cx="4517581"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6" name="TextBox 75">
            <a:extLst>
              <a:ext uri="{FF2B5EF4-FFF2-40B4-BE49-F238E27FC236}">
                <a16:creationId xmlns:a16="http://schemas.microsoft.com/office/drawing/2014/main" id="{8FAC7B8D-D9D8-A55C-9DCC-8088341439E7}"/>
              </a:ext>
            </a:extLst>
          </p:cNvPr>
          <p:cNvSpPr txBox="1"/>
          <p:nvPr/>
        </p:nvSpPr>
        <p:spPr>
          <a:xfrm>
            <a:off x="-6736655" y="181557"/>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77" name="TextBox 76">
            <a:extLst>
              <a:ext uri="{FF2B5EF4-FFF2-40B4-BE49-F238E27FC236}">
                <a16:creationId xmlns:a16="http://schemas.microsoft.com/office/drawing/2014/main" id="{ED5A68CC-D441-8727-B43C-0BD133482554}"/>
              </a:ext>
            </a:extLst>
          </p:cNvPr>
          <p:cNvSpPr txBox="1"/>
          <p:nvPr/>
        </p:nvSpPr>
        <p:spPr>
          <a:xfrm>
            <a:off x="-5517046"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78" name="TextBox 77">
            <a:extLst>
              <a:ext uri="{FF2B5EF4-FFF2-40B4-BE49-F238E27FC236}">
                <a16:creationId xmlns:a16="http://schemas.microsoft.com/office/drawing/2014/main" id="{81EC27B7-FC71-CAB7-DD0A-5F2E0CF759B3}"/>
              </a:ext>
            </a:extLst>
          </p:cNvPr>
          <p:cNvSpPr txBox="1"/>
          <p:nvPr/>
        </p:nvSpPr>
        <p:spPr>
          <a:xfrm>
            <a:off x="-5030403"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79" name="Graphic 78" descr="Document with solid fill">
            <a:extLst>
              <a:ext uri="{FF2B5EF4-FFF2-40B4-BE49-F238E27FC236}">
                <a16:creationId xmlns:a16="http://schemas.microsoft.com/office/drawing/2014/main" id="{F26B9F6B-0E7A-D8B7-F72D-DCBFFE7EF5F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290906" y="5619846"/>
            <a:ext cx="914400" cy="914400"/>
          </a:xfrm>
          <a:prstGeom prst="rect">
            <a:avLst/>
          </a:prstGeom>
        </p:spPr>
      </p:pic>
      <p:pic>
        <p:nvPicPr>
          <p:cNvPr id="80" name="Graphic 79" descr="Voice with solid fill">
            <a:extLst>
              <a:ext uri="{FF2B5EF4-FFF2-40B4-BE49-F238E27FC236}">
                <a16:creationId xmlns:a16="http://schemas.microsoft.com/office/drawing/2014/main" id="{B03CD6A3-3301-E053-0EF1-CEEA45283C3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204376" y="5619846"/>
            <a:ext cx="914400" cy="914400"/>
          </a:xfrm>
          <a:prstGeom prst="rect">
            <a:avLst/>
          </a:prstGeom>
        </p:spPr>
      </p:pic>
      <p:grpSp>
        <p:nvGrpSpPr>
          <p:cNvPr id="5" name="Group 4">
            <a:extLst>
              <a:ext uri="{FF2B5EF4-FFF2-40B4-BE49-F238E27FC236}">
                <a16:creationId xmlns:a16="http://schemas.microsoft.com/office/drawing/2014/main" id="{4315495A-7513-C5BB-EB6D-F0A4A9F9BAB9}"/>
              </a:ext>
            </a:extLst>
          </p:cNvPr>
          <p:cNvGrpSpPr/>
          <p:nvPr/>
        </p:nvGrpSpPr>
        <p:grpSpPr>
          <a:xfrm>
            <a:off x="2598193" y="-5011322"/>
            <a:ext cx="6995614" cy="4237874"/>
            <a:chOff x="14591466" y="1416066"/>
            <a:chExt cx="6995614" cy="4237874"/>
          </a:xfrm>
        </p:grpSpPr>
        <p:sp>
          <p:nvSpPr>
            <p:cNvPr id="9" name="TextBox 8">
              <a:extLst>
                <a:ext uri="{FF2B5EF4-FFF2-40B4-BE49-F238E27FC236}">
                  <a16:creationId xmlns:a16="http://schemas.microsoft.com/office/drawing/2014/main" id="{41497A81-96A9-299D-92DA-BAB6EA8EBC9E}"/>
                </a:ext>
              </a:extLst>
            </p:cNvPr>
            <p:cNvSpPr txBox="1"/>
            <p:nvPr/>
          </p:nvSpPr>
          <p:spPr>
            <a:xfrm>
              <a:off x="14721682" y="3253283"/>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Approach</a:t>
              </a:r>
              <a:endParaRPr lang="en-US" sz="12500" b="1" dirty="0">
                <a:solidFill>
                  <a:schemeClr val="bg1"/>
                </a:solidFill>
                <a:latin typeface="Bebas Neue" panose="020B0606020202050201" pitchFamily="34" charset="0"/>
              </a:endParaRPr>
            </a:p>
          </p:txBody>
        </p:sp>
        <p:sp>
          <p:nvSpPr>
            <p:cNvPr id="10" name="TextBox 9">
              <a:extLst>
                <a:ext uri="{FF2B5EF4-FFF2-40B4-BE49-F238E27FC236}">
                  <a16:creationId xmlns:a16="http://schemas.microsoft.com/office/drawing/2014/main" id="{041DC365-025A-FAE5-9FA5-6A583129E00F}"/>
                </a:ext>
              </a:extLst>
            </p:cNvPr>
            <p:cNvSpPr txBox="1"/>
            <p:nvPr/>
          </p:nvSpPr>
          <p:spPr>
            <a:xfrm>
              <a:off x="14591466" y="1416066"/>
              <a:ext cx="6857999" cy="2400657"/>
            </a:xfrm>
            <a:prstGeom prst="rect">
              <a:avLst/>
            </a:prstGeom>
            <a:noFill/>
          </p:spPr>
          <p:txBody>
            <a:bodyPr wrap="square" rtlCol="0">
              <a:spAutoFit/>
            </a:bodyPr>
            <a:lstStyle/>
            <a:p>
              <a:pPr algn="ctr"/>
              <a:r>
                <a:rPr lang="en-US" sz="15000" b="1" dirty="0">
                  <a:solidFill>
                    <a:schemeClr val="bg1"/>
                  </a:solidFill>
                  <a:latin typeface="Bebas Neue" panose="020B0606020202050201" pitchFamily="34" charset="0"/>
                </a:rPr>
                <a:t>Our</a:t>
              </a:r>
              <a:endParaRPr lang="en-US" sz="12500" b="1" dirty="0">
                <a:solidFill>
                  <a:schemeClr val="bg1"/>
                </a:solidFill>
                <a:latin typeface="Bebas Neue" panose="020B0606020202050201" pitchFamily="34" charset="0"/>
              </a:endParaRPr>
            </a:p>
          </p:txBody>
        </p:sp>
        <p:sp>
          <p:nvSpPr>
            <p:cNvPr id="13" name="TextBox 12">
              <a:extLst>
                <a:ext uri="{FF2B5EF4-FFF2-40B4-BE49-F238E27FC236}">
                  <a16:creationId xmlns:a16="http://schemas.microsoft.com/office/drawing/2014/main" id="{9970D6E6-9957-D4CA-AB65-B5A2A5698FA5}"/>
                </a:ext>
              </a:extLst>
            </p:cNvPr>
            <p:cNvSpPr txBox="1"/>
            <p:nvPr/>
          </p:nvSpPr>
          <p:spPr>
            <a:xfrm>
              <a:off x="14729081" y="2228828"/>
              <a:ext cx="6857999" cy="2400657"/>
            </a:xfrm>
            <a:prstGeom prst="rect">
              <a:avLst/>
            </a:prstGeom>
            <a:noFill/>
          </p:spPr>
          <p:txBody>
            <a:bodyPr wrap="square" rtlCol="0">
              <a:spAutoFit/>
            </a:bodyPr>
            <a:lstStyle/>
            <a:p>
              <a:pPr algn="ctr"/>
              <a:r>
                <a:rPr lang="en-US" sz="15000" b="1" dirty="0">
                  <a:solidFill>
                    <a:srgbClr val="FFC000"/>
                  </a:solidFill>
                  <a:effectLst>
                    <a:outerShdw blurRad="88900" dist="38100" sx="101000" sy="101000" algn="l" rotWithShape="0">
                      <a:prstClr val="black">
                        <a:alpha val="55000"/>
                      </a:prstClr>
                    </a:outerShdw>
                  </a:effectLst>
                  <a:latin typeface="Dancing Script" pitchFamily="2" charset="0"/>
                </a:rPr>
                <a:t>Main</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14" name="Rectangle 13">
            <a:extLst>
              <a:ext uri="{FF2B5EF4-FFF2-40B4-BE49-F238E27FC236}">
                <a16:creationId xmlns:a16="http://schemas.microsoft.com/office/drawing/2014/main" id="{41205292-9F35-7A03-B4E4-2681A7141816}"/>
              </a:ext>
            </a:extLst>
          </p:cNvPr>
          <p:cNvSpPr/>
          <p:nvPr/>
        </p:nvSpPr>
        <p:spPr>
          <a:xfrm>
            <a:off x="3730635" y="1271705"/>
            <a:ext cx="4359284"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508D5AAF-47DB-D7E3-7790-F27CE3868A77}"/>
              </a:ext>
            </a:extLst>
          </p:cNvPr>
          <p:cNvSpPr txBox="1"/>
          <p:nvPr/>
        </p:nvSpPr>
        <p:spPr>
          <a:xfrm>
            <a:off x="211973" y="464104"/>
            <a:ext cx="11496855" cy="1015663"/>
          </a:xfrm>
          <a:prstGeom prst="rect">
            <a:avLst/>
          </a:prstGeom>
          <a:noFill/>
        </p:spPr>
        <p:txBody>
          <a:bodyPr wrap="square" rtlCol="0">
            <a:spAutoFit/>
          </a:bodyPr>
          <a:lstStyle/>
          <a:p>
            <a:pPr algn="ctr"/>
            <a:r>
              <a:rPr lang="ar-JO"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برنامج الفريق</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17" name="TextBox 16">
            <a:extLst>
              <a:ext uri="{FF2B5EF4-FFF2-40B4-BE49-F238E27FC236}">
                <a16:creationId xmlns:a16="http://schemas.microsoft.com/office/drawing/2014/main" id="{196DBC61-FBCA-BDA6-22AC-4967836A5670}"/>
              </a:ext>
            </a:extLst>
          </p:cNvPr>
          <p:cNvSpPr txBox="1"/>
          <p:nvPr/>
        </p:nvSpPr>
        <p:spPr>
          <a:xfrm>
            <a:off x="1506170" y="1760991"/>
            <a:ext cx="8107982" cy="4524315"/>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تنمية المهارات الشخصية:</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a:t>
            </a:r>
            <a:r>
              <a:rPr lang="ar-JO"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نعمل على تطوير مهارات الشباب الشخصية والمهنية ليصبحوا قادة المستقبل.</a:t>
            </a:r>
            <a:endParaRPr lang="en-US"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التنوع والشمول:</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a:t>
            </a:r>
            <a:r>
              <a:rPr lang="ar-JO"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نسعى لخلق بيئة تعليمية شاملة تحترم التنوع وتقدر الاختلافات.</a:t>
            </a:r>
            <a:endParaRPr lang="en-US"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استخدام التقنيات الحديثة:</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a:t>
            </a:r>
            <a:r>
              <a:rPr lang="ar-JO"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نعتمد على أحدث وسائل التكنولوجيا لضمان تجربة تعليمية متكاملة ومتقدمة.</a:t>
            </a:r>
            <a:endParaRPr lang="en-US"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التفاعل والمشاركة</a:t>
            </a:r>
            <a:r>
              <a:rPr lang="ar-JO" sz="2400"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a:t>
            </a:r>
            <a:r>
              <a:rPr lang="ar-JO"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نحرص على تشجيع التفاعل والمشاركة الفعالة من جميع المشاركين لتحقيق أقصى استفادة.</a:t>
            </a: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متابعة مستمرة: </a:t>
            </a:r>
            <a:r>
              <a:rPr lang="ar-JO"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نقدم دعمًا مستمرًا ومتابعة ما بعد الدورات لضمان تطبيق المفاهيم المكتسبة على أرض الواقع.</a:t>
            </a: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التعاون مع الجهات المختلفة</a:t>
            </a:r>
            <a:r>
              <a:rPr lang="ar-JO" sz="2400"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a:t>
            </a:r>
            <a:r>
              <a:rPr lang="ar-JO"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نعمل بالتعاون مع مختلف المؤسسات لضمان تقديم محتوى متكامل يلبي احتياجات المجتمع.</a:t>
            </a:r>
            <a:endParaRPr lang="en-US" sz="24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1775746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3"/>
            <a:ext cx="12192000" cy="6857997"/>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0774897-34FF-BF1C-A9DF-921E2565B9D7}"/>
              </a:ext>
            </a:extLst>
          </p:cNvPr>
          <p:cNvSpPr/>
          <p:nvPr/>
        </p:nvSpPr>
        <p:spPr>
          <a:xfrm>
            <a:off x="-3199289" y="-1337"/>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4" name="TextBox 63">
            <a:extLst>
              <a:ext uri="{FF2B5EF4-FFF2-40B4-BE49-F238E27FC236}">
                <a16:creationId xmlns:a16="http://schemas.microsoft.com/office/drawing/2014/main" id="{D3A8A604-C01B-1592-B126-3AC265C0CC14}"/>
              </a:ext>
            </a:extLst>
          </p:cNvPr>
          <p:cNvSpPr txBox="1"/>
          <p:nvPr/>
        </p:nvSpPr>
        <p:spPr>
          <a:xfrm>
            <a:off x="-4497662" y="174043"/>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65" name="TextBox 64">
            <a:extLst>
              <a:ext uri="{FF2B5EF4-FFF2-40B4-BE49-F238E27FC236}">
                <a16:creationId xmlns:a16="http://schemas.microsoft.com/office/drawing/2014/main" id="{E9BEE0DD-51D6-D34C-C6B1-F21AB5B4AEB2}"/>
              </a:ext>
            </a:extLst>
          </p:cNvPr>
          <p:cNvSpPr txBox="1"/>
          <p:nvPr/>
        </p:nvSpPr>
        <p:spPr>
          <a:xfrm>
            <a:off x="-3278053"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66" name="Graphic 65" descr="Eraser with solid fill">
            <a:extLst>
              <a:ext uri="{FF2B5EF4-FFF2-40B4-BE49-F238E27FC236}">
                <a16:creationId xmlns:a16="http://schemas.microsoft.com/office/drawing/2014/main" id="{6F0279D6-86A9-AC96-72D9-9FCA6700D2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86115" y="5619846"/>
            <a:ext cx="914400" cy="914400"/>
          </a:xfrm>
          <a:prstGeom prst="rect">
            <a:avLst/>
          </a:prstGeom>
        </p:spPr>
      </p:pic>
      <p:pic>
        <p:nvPicPr>
          <p:cNvPr id="67" name="Graphic 66" descr="Pencil with solid fill">
            <a:extLst>
              <a:ext uri="{FF2B5EF4-FFF2-40B4-BE49-F238E27FC236}">
                <a16:creationId xmlns:a16="http://schemas.microsoft.com/office/drawing/2014/main" id="{8FE2162D-92FB-4DAE-3BCD-D47F1A212BA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0087" y="5619846"/>
            <a:ext cx="914400" cy="914400"/>
          </a:xfrm>
          <a:prstGeom prst="rect">
            <a:avLst/>
          </a:prstGeom>
        </p:spPr>
      </p:pic>
      <p:sp>
        <p:nvSpPr>
          <p:cNvPr id="68" name="TextBox 67">
            <a:extLst>
              <a:ext uri="{FF2B5EF4-FFF2-40B4-BE49-F238E27FC236}">
                <a16:creationId xmlns:a16="http://schemas.microsoft.com/office/drawing/2014/main" id="{3858EEB3-B6EF-750F-697E-7941A0378363}"/>
              </a:ext>
            </a:extLst>
          </p:cNvPr>
          <p:cNvSpPr txBox="1"/>
          <p:nvPr/>
        </p:nvSpPr>
        <p:spPr>
          <a:xfrm>
            <a:off x="-2938503"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54" name="Freeform: Shape 53">
            <a:extLst>
              <a:ext uri="{FF2B5EF4-FFF2-40B4-BE49-F238E27FC236}">
                <a16:creationId xmlns:a16="http://schemas.microsoft.com/office/drawing/2014/main" id="{B52883F3-52F9-053F-400E-FF695006B9C1}"/>
              </a:ext>
            </a:extLst>
          </p:cNvPr>
          <p:cNvSpPr/>
          <p:nvPr/>
        </p:nvSpPr>
        <p:spPr>
          <a:xfrm>
            <a:off x="-351901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TextBox 55">
            <a:extLst>
              <a:ext uri="{FF2B5EF4-FFF2-40B4-BE49-F238E27FC236}">
                <a16:creationId xmlns:a16="http://schemas.microsoft.com/office/drawing/2014/main" id="{65D85A47-468F-8794-5629-6F5C4128BAA1}"/>
              </a:ext>
            </a:extLst>
          </p:cNvPr>
          <p:cNvSpPr txBox="1"/>
          <p:nvPr/>
        </p:nvSpPr>
        <p:spPr>
          <a:xfrm>
            <a:off x="-4822405" y="182880"/>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57" name="TextBox 56">
            <a:extLst>
              <a:ext uri="{FF2B5EF4-FFF2-40B4-BE49-F238E27FC236}">
                <a16:creationId xmlns:a16="http://schemas.microsoft.com/office/drawing/2014/main" id="{9E0F5EE8-B174-94AF-FE89-5E10C97A355E}"/>
              </a:ext>
            </a:extLst>
          </p:cNvPr>
          <p:cNvSpPr txBox="1"/>
          <p:nvPr/>
        </p:nvSpPr>
        <p:spPr>
          <a:xfrm>
            <a:off x="-3713338"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58" name="TextBox 57">
            <a:extLst>
              <a:ext uri="{FF2B5EF4-FFF2-40B4-BE49-F238E27FC236}">
                <a16:creationId xmlns:a16="http://schemas.microsoft.com/office/drawing/2014/main" id="{199F5A9A-2F96-28E0-03D5-59FBABA9DB68}"/>
              </a:ext>
            </a:extLst>
          </p:cNvPr>
          <p:cNvSpPr txBox="1"/>
          <p:nvPr/>
        </p:nvSpPr>
        <p:spPr>
          <a:xfrm>
            <a:off x="-323449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9" name="Graphic 58" descr="Subtitles with solid fill">
            <a:extLst>
              <a:ext uri="{FF2B5EF4-FFF2-40B4-BE49-F238E27FC236}">
                <a16:creationId xmlns:a16="http://schemas.microsoft.com/office/drawing/2014/main" id="{E10B928E-3318-7463-38AE-5FFDFBBD643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54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E7C46621-DE6D-2C45-8819-D3E1C8643B0C}"/>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2457323" y="5619846"/>
            <a:ext cx="914400" cy="914400"/>
          </a:xfrm>
          <a:prstGeom prst="rect">
            <a:avLst/>
          </a:prstGeom>
        </p:spPr>
      </p:pic>
      <p:sp>
        <p:nvSpPr>
          <p:cNvPr id="46" name="Freeform: Shape 45">
            <a:extLst>
              <a:ext uri="{FF2B5EF4-FFF2-40B4-BE49-F238E27FC236}">
                <a16:creationId xmlns:a16="http://schemas.microsoft.com/office/drawing/2014/main" id="{E75FA8B7-9BED-BB44-7B7C-1D1188331A83}"/>
              </a:ext>
            </a:extLst>
          </p:cNvPr>
          <p:cNvSpPr/>
          <p:nvPr/>
        </p:nvSpPr>
        <p:spPr>
          <a:xfrm>
            <a:off x="-3806302" y="8"/>
            <a:ext cx="4517581"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TextBox 47">
            <a:extLst>
              <a:ext uri="{FF2B5EF4-FFF2-40B4-BE49-F238E27FC236}">
                <a16:creationId xmlns:a16="http://schemas.microsoft.com/office/drawing/2014/main" id="{AF70F79F-B76E-260C-6B35-913FFEF536E5}"/>
              </a:ext>
            </a:extLst>
          </p:cNvPr>
          <p:cNvSpPr txBox="1"/>
          <p:nvPr/>
        </p:nvSpPr>
        <p:spPr>
          <a:xfrm>
            <a:off x="-5334977" y="181557"/>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49" name="TextBox 48">
            <a:extLst>
              <a:ext uri="{FF2B5EF4-FFF2-40B4-BE49-F238E27FC236}">
                <a16:creationId xmlns:a16="http://schemas.microsoft.com/office/drawing/2014/main" id="{143F8257-BA0F-5179-7D3E-970A3552CDEE}"/>
              </a:ext>
            </a:extLst>
          </p:cNvPr>
          <p:cNvSpPr txBox="1"/>
          <p:nvPr/>
        </p:nvSpPr>
        <p:spPr>
          <a:xfrm>
            <a:off x="-4115368"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50" name="TextBox 49">
            <a:extLst>
              <a:ext uri="{FF2B5EF4-FFF2-40B4-BE49-F238E27FC236}">
                <a16:creationId xmlns:a16="http://schemas.microsoft.com/office/drawing/2014/main" id="{9062E720-73EC-E3AB-DAA9-CF034A6D86D8}"/>
              </a:ext>
            </a:extLst>
          </p:cNvPr>
          <p:cNvSpPr txBox="1"/>
          <p:nvPr/>
        </p:nvSpPr>
        <p:spPr>
          <a:xfrm>
            <a:off x="-362872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51" name="Graphic 50" descr="Document with solid fill">
            <a:extLst>
              <a:ext uri="{FF2B5EF4-FFF2-40B4-BE49-F238E27FC236}">
                <a16:creationId xmlns:a16="http://schemas.microsoft.com/office/drawing/2014/main" id="{0E200113-89D8-3C4F-B346-13428ED42BE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889228" y="5619846"/>
            <a:ext cx="914400" cy="914400"/>
          </a:xfrm>
          <a:prstGeom prst="rect">
            <a:avLst/>
          </a:prstGeom>
        </p:spPr>
      </p:pic>
      <p:pic>
        <p:nvPicPr>
          <p:cNvPr id="52" name="Graphic 51" descr="Voice with solid fill">
            <a:extLst>
              <a:ext uri="{FF2B5EF4-FFF2-40B4-BE49-F238E27FC236}">
                <a16:creationId xmlns:a16="http://schemas.microsoft.com/office/drawing/2014/main" id="{EC4B14EC-CD92-8D2F-DDA5-7AD01AEB2EC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802698" y="5619846"/>
            <a:ext cx="914400" cy="914400"/>
          </a:xfrm>
          <a:prstGeom prst="rect">
            <a:avLst/>
          </a:prstGeom>
        </p:spPr>
      </p:pic>
      <p:pic>
        <p:nvPicPr>
          <p:cNvPr id="3" name="Picture 2" descr="A group of people standing around a globe&#10;&#10;Description automatically generated">
            <a:extLst>
              <a:ext uri="{FF2B5EF4-FFF2-40B4-BE49-F238E27FC236}">
                <a16:creationId xmlns:a16="http://schemas.microsoft.com/office/drawing/2014/main" id="{ADCF3BB2-9E6E-6847-1254-88C3AFC8480F}"/>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632" b="99858" l="1038" r="97736">
                        <a14:foregroundMark x1="16604" y1="48725" x2="13585" y2="48725"/>
                        <a14:foregroundMark x1="9434" y1="71813" x2="10377" y2="85694"/>
                        <a14:foregroundMark x1="13491" y1="67564" x2="10189" y2="68272"/>
                        <a14:foregroundMark x1="6698" y1="76487" x2="6604" y2="80878"/>
                        <a14:foregroundMark x1="4528" y1="74079" x2="3113" y2="67139"/>
                        <a14:foregroundMark x1="86698" y1="81586" x2="92358" y2="81445"/>
                        <a14:foregroundMark x1="92358" y1="81445" x2="92453" y2="80312"/>
                        <a14:foregroundMark x1="63774" y1="52691" x2="62547" y2="37677"/>
                        <a14:foregroundMark x1="63868" y1="43626" x2="66226" y2="39943"/>
                        <a14:foregroundMark x1="64906" y1="42776" x2="70283" y2="45609"/>
                        <a14:foregroundMark x1="71604" y1="40368" x2="72925" y2="34844"/>
                        <a14:foregroundMark x1="54528" y1="31020" x2="53113" y2="33994"/>
                        <a14:foregroundMark x1="54528" y1="30170" x2="54528" y2="30170"/>
                        <a14:foregroundMark x1="54623" y1="30453" x2="54623" y2="28896"/>
                        <a14:foregroundMark x1="55472" y1="30170" x2="56321" y2="29178"/>
                        <a14:foregroundMark x1="54811" y1="26487" x2="54811" y2="27904"/>
                        <a14:foregroundMark x1="44623" y1="28470" x2="45755" y2="33286"/>
                        <a14:foregroundMark x1="44528" y1="31586" x2="45189" y2="46034"/>
                        <a14:foregroundMark x1="35094" y1="51841" x2="39245" y2="58499"/>
                        <a14:foregroundMark x1="18962" y1="54391" x2="20943" y2="58357"/>
                        <a14:foregroundMark x1="33962" y1="73088" x2="29245" y2="74221"/>
                        <a14:foregroundMark x1="33491" y1="73513" x2="27358" y2="75071"/>
                        <a14:foregroundMark x1="79811" y1="65156" x2="80566" y2="72521"/>
                        <a14:foregroundMark x1="77642" y1="70255" x2="71321" y2="70822"/>
                        <a14:foregroundMark x1="77358" y1="70963" x2="80849" y2="75779"/>
                        <a14:foregroundMark x1="80755" y1="75779" x2="72358" y2="75071"/>
                        <a14:foregroundMark x1="72830" y1="74929" x2="66132" y2="74221"/>
                        <a14:foregroundMark x1="78491" y1="79037" x2="73208" y2="76346"/>
                        <a14:foregroundMark x1="64340" y1="70255" x2="53208" y2="67705"/>
                        <a14:foregroundMark x1="61698" y1="69972" x2="61698" y2="72521"/>
                        <a14:foregroundMark x1="60377" y1="42493" x2="63585" y2="51841"/>
                        <a14:foregroundMark x1="64057" y1="56091" x2="63868" y2="64589"/>
                        <a14:foregroundMark x1="96509" y1="69122" x2="94906" y2="68414"/>
                        <a14:foregroundMark x1="3113" y1="66714" x2="2358" y2="64448"/>
                        <a14:foregroundMark x1="3302" y1="64873" x2="2925" y2="62748"/>
                        <a14:foregroundMark x1="2358" y1="64448" x2="2075" y2="63173"/>
                        <a14:foregroundMark x1="56604" y1="28045" x2="56226" y2="29178"/>
                        <a14:foregroundMark x1="95566" y1="66006" x2="95566" y2="66006"/>
                        <a14:foregroundMark x1="95472" y1="65722" x2="95849" y2="65581"/>
                        <a14:foregroundMark x1="97830" y1="66997" x2="97830" y2="66997"/>
                        <a14:foregroundMark x1="97358" y1="68555" x2="97830" y2="68839"/>
                        <a14:foregroundMark x1="4717" y1="97875" x2="10943" y2="91076"/>
                        <a14:foregroundMark x1="10943" y1="91076" x2="14340" y2="97592"/>
                        <a14:foregroundMark x1="14340" y1="97592" x2="22264" y2="81586"/>
                        <a14:foregroundMark x1="22264" y1="81586" x2="24151" y2="95751"/>
                        <a14:foregroundMark x1="24151" y1="95751" x2="31038" y2="86686"/>
                        <a14:foregroundMark x1="31038" y1="86686" x2="33585" y2="78612"/>
                        <a14:foregroundMark x1="33585" y1="78612" x2="38491" y2="91076"/>
                        <a14:foregroundMark x1="38491" y1="91076" x2="42453" y2="96459"/>
                        <a14:foregroundMark x1="42453" y1="96459" x2="48302" y2="75496"/>
                        <a14:foregroundMark x1="48302" y1="75496" x2="53019" y2="77762"/>
                        <a14:foregroundMark x1="53019" y1="77762" x2="55566" y2="91926"/>
                        <a14:foregroundMark x1="55566" y1="91926" x2="64434" y2="94193"/>
                        <a14:foregroundMark x1="64434" y1="94193" x2="61887" y2="83003"/>
                        <a14:foregroundMark x1="61887" y1="83003" x2="72925" y2="81728"/>
                        <a14:foregroundMark x1="72925" y1="81728" x2="76226" y2="89660"/>
                        <a14:foregroundMark x1="76226" y1="89660" x2="76604" y2="97025"/>
                        <a14:foregroundMark x1="76604" y1="97025" x2="84340" y2="97592"/>
                        <a14:foregroundMark x1="84340" y1="97592" x2="86698" y2="89518"/>
                        <a14:foregroundMark x1="86698" y1="89518" x2="78491" y2="83711"/>
                        <a14:foregroundMark x1="91792" y1="96884" x2="46509" y2="98017"/>
                        <a14:foregroundMark x1="80472" y1="92068" x2="28113" y2="89518"/>
                        <a14:foregroundMark x1="28113" y1="89518" x2="20283" y2="91501"/>
                        <a14:foregroundMark x1="43113" y1="79887" x2="15189" y2="86119"/>
                        <a14:foregroundMark x1="15189" y1="86119" x2="15189" y2="86261"/>
                        <a14:foregroundMark x1="25377" y1="79178" x2="9717" y2="92210"/>
                        <a14:foregroundMark x1="9717" y1="92210" x2="9717" y2="92351"/>
                        <a14:foregroundMark x1="13396" y1="84844" x2="13208" y2="92493"/>
                        <a14:foregroundMark x1="13774" y1="92068" x2="2830" y2="98159"/>
                        <a14:foregroundMark x1="21415" y1="98442" x2="12170" y2="97025"/>
                        <a14:foregroundMark x1="23208" y1="98017" x2="44906" y2="95892"/>
                        <a14:foregroundMark x1="45566" y1="94193" x2="39528" y2="88952"/>
                        <a14:foregroundMark x1="39528" y1="88952" x2="55094" y2="83569"/>
                        <a14:foregroundMark x1="55094" y1="83569" x2="55094" y2="83569"/>
                        <a14:foregroundMark x1="49623" y1="82436" x2="36132" y2="90227"/>
                        <a14:foregroundMark x1="36132" y1="90227" x2="35755" y2="91643"/>
                        <a14:foregroundMark x1="41887" y1="79178" x2="41887" y2="90793"/>
                        <a14:foregroundMark x1="45000" y1="79178" x2="40849" y2="87677"/>
                        <a14:foregroundMark x1="54340" y1="77479" x2="23679" y2="81303"/>
                        <a14:foregroundMark x1="23679" y1="81303" x2="23019" y2="82295"/>
                        <a14:foregroundMark x1="62075" y1="82578" x2="40755" y2="99008"/>
                        <a14:foregroundMark x1="58491" y1="80312" x2="41226" y2="92351"/>
                        <a14:foregroundMark x1="41226" y1="92351" x2="41226" y2="93201"/>
                        <a14:foregroundMark x1="60377" y1="80312" x2="29906" y2="84136"/>
                        <a14:foregroundMark x1="38585" y1="85552" x2="21415" y2="92493"/>
                        <a14:foregroundMark x1="33113" y1="97025" x2="18962" y2="82436"/>
                        <a14:foregroundMark x1="29528" y1="84561" x2="18868" y2="93201"/>
                        <a14:foregroundMark x1="28302" y1="84703" x2="10472" y2="92776"/>
                        <a14:foregroundMark x1="30943" y1="90652" x2="14434" y2="97025"/>
                        <a14:foregroundMark x1="27264" y1="99433" x2="5189" y2="98867"/>
                        <a14:foregroundMark x1="2358" y1="99433" x2="1038" y2="99858"/>
                        <a14:foregroundMark x1="2075" y1="98867" x2="13302" y2="96742"/>
                        <a14:foregroundMark x1="66604" y1="85411" x2="75566" y2="87677"/>
                        <a14:foregroundMark x1="58774" y1="78045" x2="80660" y2="86402"/>
                        <a14:foregroundMark x1="80660" y1="86402" x2="85377" y2="92068"/>
                        <a14:foregroundMark x1="85377" y1="92068" x2="94340" y2="99008"/>
                        <a14:foregroundMark x1="85283" y1="93343" x2="77075" y2="90227"/>
                        <a14:foregroundMark x1="77075" y1="90227" x2="66792" y2="96459"/>
                        <a14:foregroundMark x1="66792" y1="96459" x2="66604" y2="98725"/>
                        <a14:foregroundMark x1="67453" y1="90085" x2="37453" y2="89235"/>
                        <a14:foregroundMark x1="37642" y1="84844" x2="28679" y2="94193"/>
                        <a14:foregroundMark x1="29434" y1="83853" x2="32925" y2="92918"/>
                        <a14:foregroundMark x1="46321" y1="79603" x2="44528" y2="76487"/>
                        <a14:foregroundMark x1="14057" y1="47875" x2="12358" y2="50425"/>
                        <a14:foregroundMark x1="14151" y1="48442" x2="12830" y2="48867"/>
                        <a14:foregroundMark x1="13396" y1="48584" x2="14340" y2="48159"/>
                        <a14:backgroundMark x1="2547" y1="63173" x2="2642" y2="64023"/>
                        <a14:backgroundMark x1="55413" y1="28612" x2="55377" y2="29037"/>
                      </a14:backgroundRemoval>
                    </a14:imgEffect>
                  </a14:imgLayer>
                </a14:imgProps>
              </a:ext>
              <a:ext uri="{28A0092B-C50C-407E-A947-70E740481C1C}">
                <a14:useLocalDpi xmlns:a14="http://schemas.microsoft.com/office/drawing/2010/main" val="0"/>
              </a:ext>
            </a:extLst>
          </a:blip>
          <a:stretch>
            <a:fillRect/>
          </a:stretch>
        </p:blipFill>
        <p:spPr>
          <a:xfrm>
            <a:off x="12928144" y="6858000"/>
            <a:ext cx="898205" cy="598238"/>
          </a:xfrm>
          <a:prstGeom prst="rect">
            <a:avLst/>
          </a:prstGeom>
        </p:spPr>
      </p:pic>
      <p:pic>
        <p:nvPicPr>
          <p:cNvPr id="11" name="Picture 10" descr="A hand reaching out to a robot hand&#10;&#10;Description automatically generated">
            <a:extLst>
              <a:ext uri="{FF2B5EF4-FFF2-40B4-BE49-F238E27FC236}">
                <a16:creationId xmlns:a16="http://schemas.microsoft.com/office/drawing/2014/main" id="{196CD1F2-6539-E7FD-E6DF-D19C4D327AF9}"/>
              </a:ext>
            </a:extLst>
          </p:cNvPr>
          <p:cNvPicPr>
            <a:picLocks noChangeAspect="1"/>
          </p:cNvPicPr>
          <p:nvPr/>
        </p:nvPicPr>
        <p:blipFill rotWithShape="1">
          <a:blip r:embed="rId17">
            <a:extLst>
              <a:ext uri="{BEBA8EAE-BF5A-486C-A8C5-ECC9F3942E4B}">
                <a14:imgProps xmlns:a14="http://schemas.microsoft.com/office/drawing/2010/main">
                  <a14:imgLayer r:embed="rId18">
                    <a14:imgEffect>
                      <a14:backgroundRemoval t="9996" b="96070" l="285" r="99772">
                        <a14:foregroundMark x1="86443" y1="61897" x2="98206" y2="74797"/>
                        <a14:foregroundMark x1="62632" y1="43016" x2="61891" y2="42845"/>
                        <a14:foregroundMark x1="99402" y1="92866" x2="99772" y2="96070"/>
                        <a14:backgroundMark x1="36970" y1="31098" x2="36371" y2="30243"/>
                        <a14:backgroundMark x1="36371" y1="30243" x2="35716" y2="29517"/>
                        <a14:backgroundMark x1="44973" y1="36267" x2="44204" y2="35626"/>
                        <a14:backgroundMark x1="41925" y1="34387" x2="42985" y2="35148"/>
                        <a14:backgroundMark x1="41527" y1="12431" x2="41014" y2="27510"/>
                        <a14:backgroundMark x1="41014" y1="27510" x2="35745" y2="40367"/>
                        <a14:backgroundMark x1="35745" y1="40367" x2="17345" y2="35455"/>
                        <a14:backgroundMark x1="17345" y1="35455" x2="7234" y2="42204"/>
                        <a14:backgroundMark x1="7234" y1="42204" x2="9029" y2="39812"/>
                        <a14:backgroundMark x1="32441" y1="24690" x2="21760" y2="32550"/>
                        <a14:backgroundMark x1="21760" y1="32550" x2="13529" y2="31867"/>
                        <a14:backgroundMark x1="13529" y1="31867" x2="36713" y2="25972"/>
                        <a14:backgroundMark x1="36713" y1="25972" x2="39590" y2="26356"/>
                        <a14:backgroundMark x1="43463" y1="32294" x2="27827" y2="22725"/>
                        <a14:backgroundMark x1="45970" y1="32465" x2="20422" y2="20931"/>
                        <a14:backgroundMark x1="47451" y1="34814" x2="28824" y2="27296"/>
                        <a14:backgroundMark x1="43093" y1="33704" x2="22273" y2="23281"/>
                        <a14:backgroundMark x1="36799" y1="29517" x2="43748" y2="31482"/>
                        <a14:backgroundMark x1="38365" y1="29816" x2="33837" y2="27467"/>
                        <a14:backgroundMark x1="46340" y1="33148" x2="45030" y2="35797"/>
                        <a14:backgroundMark x1="46511" y1="35241" x2="41327" y2="33960"/>
                        <a14:backgroundMark x1="41327" y1="33960" x2="41071" y2="33575"/>
                        <a14:backgroundMark x1="44944" y1="34942" x2="42438" y2="33704"/>
                        <a14:backgroundMark x1="18542" y1="23964" x2="3475" y2="35797"/>
                        <a14:backgroundMark x1="23270" y1="40624" x2="16320" y2="45921"/>
                        <a14:backgroundMark x1="11877" y1="30073" x2="684" y2="47159"/>
                        <a14:backgroundMark x1="684" y1="47159" x2="684" y2="47287"/>
                        <a14:backgroundMark x1="19852" y1="41179" x2="16520" y2="44511"/>
                        <a14:backgroundMark x1="3731" y1="38701" x2="4016" y2="37847"/>
                        <a14:backgroundMark x1="2991" y1="37463" x2="114" y2="46177"/>
                        <a14:backgroundMark x1="2820" y1="42845" x2="1709" y2="45365"/>
                        <a14:backgroundMark x1="1225" y1="43571" x2="1339" y2="46604"/>
                        <a14:backgroundMark x1="1880" y1="44126" x2="313" y2="44810"/>
                        <a14:backgroundMark x1="1595" y1="44126" x2="684" y2="45921"/>
                        <a14:backgroundMark x1="13358" y1="40239" x2="14013" y2="45066"/>
                        <a14:backgroundMark x1="15409" y1="47287" x2="15323" y2="44126"/>
                      </a14:backgroundRemoval>
                    </a14:imgEffect>
                  </a14:imgLayer>
                </a14:imgProps>
              </a:ext>
              <a:ext uri="{28A0092B-C50C-407E-A947-70E740481C1C}">
                <a14:useLocalDpi xmlns:a14="http://schemas.microsoft.com/office/drawing/2010/main" val="0"/>
              </a:ext>
            </a:extLst>
          </a:blip>
          <a:srcRect l="57615"/>
          <a:stretch/>
        </p:blipFill>
        <p:spPr>
          <a:xfrm rot="16200000">
            <a:off x="8217589" y="-6077634"/>
            <a:ext cx="4359520" cy="6858000"/>
          </a:xfrm>
          <a:prstGeom prst="rect">
            <a:avLst/>
          </a:prstGeom>
        </p:spPr>
      </p:pic>
      <p:pic>
        <p:nvPicPr>
          <p:cNvPr id="20" name="Graphic 19" descr="Open folder with solid fill">
            <a:extLst>
              <a:ext uri="{FF2B5EF4-FFF2-40B4-BE49-F238E27FC236}">
                <a16:creationId xmlns:a16="http://schemas.microsoft.com/office/drawing/2014/main" id="{99F43582-39A6-85E6-780D-4B25AA23985B}"/>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986375" y="7155774"/>
            <a:ext cx="354195" cy="354195"/>
          </a:xfrm>
          <a:prstGeom prst="rect">
            <a:avLst/>
          </a:prstGeom>
        </p:spPr>
      </p:pic>
      <p:pic>
        <p:nvPicPr>
          <p:cNvPr id="21" name="Graphic 20" descr="Cloud with solid fill">
            <a:extLst>
              <a:ext uri="{FF2B5EF4-FFF2-40B4-BE49-F238E27FC236}">
                <a16:creationId xmlns:a16="http://schemas.microsoft.com/office/drawing/2014/main" id="{8AE683F8-D4A2-1594-07D4-DD00F07FD1B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4945696" y="7390243"/>
            <a:ext cx="239452" cy="239452"/>
          </a:xfrm>
          <a:prstGeom prst="rect">
            <a:avLst/>
          </a:prstGeom>
        </p:spPr>
      </p:pic>
      <p:pic>
        <p:nvPicPr>
          <p:cNvPr id="23" name="Graphic 22" descr="Questions with solid fill">
            <a:extLst>
              <a:ext uri="{FF2B5EF4-FFF2-40B4-BE49-F238E27FC236}">
                <a16:creationId xmlns:a16="http://schemas.microsoft.com/office/drawing/2014/main" id="{41635CF6-29B2-926B-E925-9E7E79806E1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2866747" y="7097259"/>
            <a:ext cx="239257" cy="239257"/>
          </a:xfrm>
          <a:prstGeom prst="rect">
            <a:avLst/>
          </a:prstGeom>
        </p:spPr>
      </p:pic>
      <p:pic>
        <p:nvPicPr>
          <p:cNvPr id="24" name="Graphic 23" descr="Voice with solid fill">
            <a:extLst>
              <a:ext uri="{FF2B5EF4-FFF2-40B4-BE49-F238E27FC236}">
                <a16:creationId xmlns:a16="http://schemas.microsoft.com/office/drawing/2014/main" id="{9B1AEB88-5CBB-7B4D-A13F-1C9EE162560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13581201" y="7336516"/>
            <a:ext cx="410401" cy="410401"/>
          </a:xfrm>
          <a:prstGeom prst="rect">
            <a:avLst/>
          </a:prstGeom>
        </p:spPr>
      </p:pic>
      <p:pic>
        <p:nvPicPr>
          <p:cNvPr id="12" name="Picture 11" descr="A hand reaching out to a robot hand&#10;&#10;Description automatically generated">
            <a:extLst>
              <a:ext uri="{FF2B5EF4-FFF2-40B4-BE49-F238E27FC236}">
                <a16:creationId xmlns:a16="http://schemas.microsoft.com/office/drawing/2014/main" id="{36AFF7EE-D2E0-24AC-F3A2-54F16F23939B}"/>
              </a:ext>
            </a:extLst>
          </p:cNvPr>
          <p:cNvPicPr>
            <a:picLocks noChangeAspect="1"/>
          </p:cNvPicPr>
          <p:nvPr/>
        </p:nvPicPr>
        <p:blipFill rotWithShape="1">
          <a:blip r:embed="rId27">
            <a:extLst>
              <a:ext uri="{BEBA8EAE-BF5A-486C-A8C5-ECC9F3942E4B}">
                <a14:imgProps xmlns:a14="http://schemas.microsoft.com/office/drawing/2010/main">
                  <a14:imgLayer r:embed="rId18">
                    <a14:imgEffect>
                      <a14:backgroundRemoval t="9996" b="89962" l="285" r="89974">
                        <a14:foregroundMark x1="8516" y1="35797" x2="285" y2="45579"/>
                        <a14:foregroundMark x1="23241" y1="40325" x2="17516" y2="43358"/>
                        <a14:foregroundMark x1="22358" y1="42375" x2="17630" y2="45408"/>
                        <a14:foregroundMark x1="45998" y1="32892" x2="46881" y2="35455"/>
                        <a14:foregroundMark x1="45087" y1="34771" x2="41584" y2="31568"/>
                        <a14:foregroundMark x1="40473" y1="29346" x2="36656" y2="28193"/>
                        <a14:foregroundMark x1="45657" y1="35113" x2="43829" y2="34459"/>
                        <a14:foregroundMark x1="45657" y1="35455" x2="44403" y2="34430"/>
                        <a14:foregroundMark x1="44403" y1="34430" x2="43657" y2="34278"/>
                        <a14:foregroundMark x1="41042" y1="31269" x2="35716" y2="28535"/>
                        <a14:foregroundMark x1="43236" y1="34131" x2="42353" y2="32977"/>
                        <a14:foregroundMark x1="42296" y1="32977" x2="41470" y2="31824"/>
                        <a14:foregroundMark x1="42182" y1="32550" x2="40872" y2="31397"/>
                        <a14:foregroundMark x1="42837" y1="32721" x2="36144" y2="28535"/>
                        <a14:foregroundMark x1="38565" y1="30115" x2="37254" y2="29432"/>
                        <a14:backgroundMark x1="36970" y1="31098" x2="36371" y2="30243"/>
                        <a14:backgroundMark x1="36371" y1="30243" x2="35716" y2="29517"/>
                        <a14:backgroundMark x1="44973" y1="36267" x2="44204" y2="35626"/>
                        <a14:backgroundMark x1="41925" y1="34387" x2="42985" y2="35148"/>
                      </a14:backgroundRemoval>
                    </a14:imgEffect>
                  </a14:imgLayer>
                </a14:imgProps>
              </a:ext>
              <a:ext uri="{28A0092B-C50C-407E-A947-70E740481C1C}">
                <a14:useLocalDpi xmlns:a14="http://schemas.microsoft.com/office/drawing/2010/main" val="0"/>
              </a:ext>
            </a:extLst>
          </a:blip>
          <a:srcRect r="51275"/>
          <a:stretch/>
        </p:blipFill>
        <p:spPr>
          <a:xfrm rot="16200000">
            <a:off x="8085200" y="6531701"/>
            <a:ext cx="5011615" cy="6858000"/>
          </a:xfrm>
          <a:prstGeom prst="rect">
            <a:avLst/>
          </a:prstGeom>
        </p:spPr>
      </p:pic>
      <p:pic>
        <p:nvPicPr>
          <p:cNvPr id="4" name="Picture 3" descr="A video player with a play button&#10;&#10;Description automatically generated">
            <a:extLst>
              <a:ext uri="{FF2B5EF4-FFF2-40B4-BE49-F238E27FC236}">
                <a16:creationId xmlns:a16="http://schemas.microsoft.com/office/drawing/2014/main" id="{5DEAF939-3999-8694-7754-F4ECB9CB0DF1}"/>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10000" b="90000" l="10000" r="90000">
                        <a14:foregroundMark x1="48856" y1="45418" x2="49394" y2="45297"/>
                        <a14:foregroundMark x1="86891" y1="75091" x2="73136" y2="81348"/>
                        <a14:foregroundMark x1="73136" y1="81348" x2="12624" y2="77029"/>
                        <a14:foregroundMark x1="12624" y1="77029" x2="12813" y2="75898"/>
                        <a14:foregroundMark x1="74751" y1="76221" x2="29125" y2="72063"/>
                        <a14:foregroundMark x1="48775" y1="76423" x2="26703" y2="76948"/>
                        <a14:foregroundMark x1="49744" y1="42067" x2="50525" y2="52483"/>
                        <a14:foregroundMark x1="87456" y1="75172" x2="83284" y2="80097"/>
                        <a14:foregroundMark x1="84953" y1="80097" x2="87591" y2="74445"/>
                        <a14:foregroundMark x1="87026" y1="75818" x2="86972" y2="80702"/>
                        <a14:foregroundMark x1="87241" y1="74041" x2="87187" y2="80299"/>
                        <a14:foregroundMark x1="87456" y1="74970" x2="87672" y2="80824"/>
                        <a14:foregroundMark x1="87456" y1="81348" x2="87591" y2="74889"/>
                        <a14:foregroundMark x1="87672" y1="72467" x2="87672" y2="81429"/>
                        <a14:foregroundMark x1="88022" y1="73839" x2="87860" y2="81631"/>
                        <a14:foregroundMark x1="87106" y1="78603" x2="87456" y2="82075"/>
                      </a14:backgroundRemoval>
                    </a14:imgEffect>
                  </a14:imgLayer>
                </a14:imgProps>
              </a:ext>
              <a:ext uri="{28A0092B-C50C-407E-A947-70E740481C1C}">
                <a14:useLocalDpi xmlns:a14="http://schemas.microsoft.com/office/drawing/2010/main" val="0"/>
              </a:ext>
            </a:extLst>
          </a:blip>
          <a:stretch>
            <a:fillRect/>
          </a:stretch>
        </p:blipFill>
        <p:spPr>
          <a:xfrm>
            <a:off x="14020008" y="6856655"/>
            <a:ext cx="897282" cy="598238"/>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27" name="Rectangle 26">
            <a:extLst>
              <a:ext uri="{FF2B5EF4-FFF2-40B4-BE49-F238E27FC236}">
                <a16:creationId xmlns:a16="http://schemas.microsoft.com/office/drawing/2014/main" id="{0FC74F8D-46D1-0A15-035E-F4E0AC03CA36}"/>
              </a:ext>
            </a:extLst>
          </p:cNvPr>
          <p:cNvSpPr/>
          <p:nvPr/>
        </p:nvSpPr>
        <p:spPr>
          <a:xfrm>
            <a:off x="15818558" y="2549074"/>
            <a:ext cx="2013959" cy="20696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grpSp>
        <p:nvGrpSpPr>
          <p:cNvPr id="14" name="Group 13">
            <a:extLst>
              <a:ext uri="{FF2B5EF4-FFF2-40B4-BE49-F238E27FC236}">
                <a16:creationId xmlns:a16="http://schemas.microsoft.com/office/drawing/2014/main" id="{FEE3C336-DC1B-68EC-08DB-C8C6B1D3907B}"/>
              </a:ext>
            </a:extLst>
          </p:cNvPr>
          <p:cNvGrpSpPr/>
          <p:nvPr/>
        </p:nvGrpSpPr>
        <p:grpSpPr>
          <a:xfrm>
            <a:off x="2248364" y="1027236"/>
            <a:ext cx="7512293" cy="4809097"/>
            <a:chOff x="2233974" y="1084338"/>
            <a:chExt cx="7512293" cy="4809097"/>
          </a:xfrm>
        </p:grpSpPr>
        <p:sp>
          <p:nvSpPr>
            <p:cNvPr id="9" name="TextBox 8">
              <a:extLst>
                <a:ext uri="{FF2B5EF4-FFF2-40B4-BE49-F238E27FC236}">
                  <a16:creationId xmlns:a16="http://schemas.microsoft.com/office/drawing/2014/main" id="{C0285A53-DC09-6ED9-6254-6F5923403BA5}"/>
                </a:ext>
              </a:extLst>
            </p:cNvPr>
            <p:cNvSpPr txBox="1"/>
            <p:nvPr/>
          </p:nvSpPr>
          <p:spPr>
            <a:xfrm>
              <a:off x="2728409" y="3492778"/>
              <a:ext cx="6857999" cy="2400657"/>
            </a:xfrm>
            <a:prstGeom prst="rect">
              <a:avLst/>
            </a:prstGeom>
            <a:noFill/>
          </p:spPr>
          <p:txBody>
            <a:bodyPr wrap="square" rtlCol="0">
              <a:spAutoFit/>
            </a:bodyPr>
            <a:lstStyle/>
            <a:p>
              <a:pPr algn="ctr"/>
              <a:r>
                <a:rPr lang="ar-JO" sz="15000" b="1" dirty="0">
                  <a:solidFill>
                    <a:schemeClr val="bg1"/>
                  </a:solidFill>
                  <a:latin typeface="Bebas Neue" panose="020B0606020202050201" pitchFamily="34" charset="0"/>
                </a:rPr>
                <a:t>التدريبية</a:t>
              </a:r>
              <a:endParaRPr lang="en-US" sz="12500" b="1" dirty="0">
                <a:solidFill>
                  <a:schemeClr val="bg1"/>
                </a:solidFill>
                <a:latin typeface="Bebas Neue" panose="020B0606020202050201" pitchFamily="34" charset="0"/>
              </a:endParaRPr>
            </a:p>
          </p:txBody>
        </p:sp>
        <p:sp>
          <p:nvSpPr>
            <p:cNvPr id="10" name="TextBox 9">
              <a:extLst>
                <a:ext uri="{FF2B5EF4-FFF2-40B4-BE49-F238E27FC236}">
                  <a16:creationId xmlns:a16="http://schemas.microsoft.com/office/drawing/2014/main" id="{14CFC746-E431-52CE-24A3-0D4F0099FC2B}"/>
                </a:ext>
              </a:extLst>
            </p:cNvPr>
            <p:cNvSpPr txBox="1"/>
            <p:nvPr/>
          </p:nvSpPr>
          <p:spPr>
            <a:xfrm>
              <a:off x="2233974" y="1084338"/>
              <a:ext cx="6857999" cy="2400657"/>
            </a:xfrm>
            <a:prstGeom prst="rect">
              <a:avLst/>
            </a:prstGeom>
            <a:noFill/>
          </p:spPr>
          <p:txBody>
            <a:bodyPr wrap="square" rtlCol="0">
              <a:spAutoFit/>
            </a:bodyPr>
            <a:lstStyle/>
            <a:p>
              <a:pPr algn="ctr"/>
              <a:r>
                <a:rPr lang="ar-JO" sz="15000" b="1" dirty="0">
                  <a:solidFill>
                    <a:schemeClr val="bg1"/>
                  </a:solidFill>
                  <a:latin typeface="Bebas Neue" panose="020B0606020202050201" pitchFamily="34" charset="0"/>
                </a:rPr>
                <a:t>أبعاد</a:t>
              </a:r>
              <a:endParaRPr lang="en-US" sz="12500" b="1" dirty="0">
                <a:solidFill>
                  <a:schemeClr val="bg1"/>
                </a:solidFill>
                <a:latin typeface="Bebas Neue" panose="020B0606020202050201" pitchFamily="34" charset="0"/>
              </a:endParaRPr>
            </a:p>
          </p:txBody>
        </p:sp>
        <p:sp>
          <p:nvSpPr>
            <p:cNvPr id="13" name="TextBox 12">
              <a:extLst>
                <a:ext uri="{FF2B5EF4-FFF2-40B4-BE49-F238E27FC236}">
                  <a16:creationId xmlns:a16="http://schemas.microsoft.com/office/drawing/2014/main" id="{254CBB87-50D1-114A-1853-5087F542A3B5}"/>
                </a:ext>
              </a:extLst>
            </p:cNvPr>
            <p:cNvSpPr txBox="1"/>
            <p:nvPr/>
          </p:nvSpPr>
          <p:spPr>
            <a:xfrm>
              <a:off x="2888268" y="2241345"/>
              <a:ext cx="6857999" cy="2400657"/>
            </a:xfrm>
            <a:prstGeom prst="rect">
              <a:avLst/>
            </a:prstGeom>
            <a:noFill/>
          </p:spPr>
          <p:txBody>
            <a:bodyPr wrap="square" rtlCol="0">
              <a:spAutoFit/>
            </a:bodyPr>
            <a:lstStyle/>
            <a:p>
              <a:pPr algn="ctr"/>
              <a:r>
                <a:rPr lang="ar-JO" sz="15000" b="1" dirty="0">
                  <a:solidFill>
                    <a:srgbClr val="FFC000"/>
                  </a:solidFill>
                  <a:effectLst>
                    <a:outerShdw blurRad="88900" dist="38100" sx="101000" sy="101000" algn="l" rotWithShape="0">
                      <a:prstClr val="black">
                        <a:alpha val="55000"/>
                      </a:prstClr>
                    </a:outerShdw>
                  </a:effectLst>
                  <a:latin typeface="Dancing Script" pitchFamily="2" charset="0"/>
                </a:rPr>
                <a:t>القيادة</a:t>
              </a:r>
              <a:endParaRPr lang="en-US" sz="12500" b="1" dirty="0">
                <a:solidFill>
                  <a:srgbClr val="FFC000"/>
                </a:solidFill>
                <a:effectLst>
                  <a:outerShdw blurRad="88900" dist="38100" sx="101000" sy="101000" algn="l" rotWithShape="0">
                    <a:prstClr val="black">
                      <a:alpha val="55000"/>
                    </a:prstClr>
                  </a:outerShdw>
                </a:effectLst>
                <a:latin typeface="Dancing Script" pitchFamily="2" charset="0"/>
              </a:endParaRPr>
            </a:p>
          </p:txBody>
        </p:sp>
      </p:grpSp>
      <p:sp>
        <p:nvSpPr>
          <p:cNvPr id="15" name="Rectangle 14">
            <a:extLst>
              <a:ext uri="{FF2B5EF4-FFF2-40B4-BE49-F238E27FC236}">
                <a16:creationId xmlns:a16="http://schemas.microsoft.com/office/drawing/2014/main" id="{9531ED9E-BD84-2785-D3E0-FFCBC55B9965}"/>
              </a:ext>
            </a:extLst>
          </p:cNvPr>
          <p:cNvSpPr/>
          <p:nvPr/>
        </p:nvSpPr>
        <p:spPr>
          <a:xfrm>
            <a:off x="12511718" y="1667600"/>
            <a:ext cx="4359284"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C5A40E9-1B6D-2B72-924E-0628518B61B4}"/>
              </a:ext>
            </a:extLst>
          </p:cNvPr>
          <p:cNvSpPr txBox="1"/>
          <p:nvPr/>
        </p:nvSpPr>
        <p:spPr>
          <a:xfrm>
            <a:off x="8942933" y="950018"/>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introduction</a:t>
            </a:r>
          </a:p>
        </p:txBody>
      </p:sp>
    </p:spTree>
    <p:extLst>
      <p:ext uri="{BB962C8B-B14F-4D97-AF65-F5344CB8AC3E}">
        <p14:creationId xmlns:p14="http://schemas.microsoft.com/office/powerpoint/2010/main" val="395635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7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3"/>
            <a:ext cx="12192000" cy="6857997"/>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8168147" y="-1337"/>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TextBox 32">
            <a:extLst>
              <a:ext uri="{FF2B5EF4-FFF2-40B4-BE49-F238E27FC236}">
                <a16:creationId xmlns:a16="http://schemas.microsoft.com/office/drawing/2014/main" id="{180CDDC3-D787-936C-1FFF-0AFEC9BF3EDF}"/>
              </a:ext>
            </a:extLst>
          </p:cNvPr>
          <p:cNvSpPr txBox="1"/>
          <p:nvPr/>
        </p:nvSpPr>
        <p:spPr>
          <a:xfrm>
            <a:off x="6869774" y="174043"/>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7" name="TextBox 36">
            <a:extLst>
              <a:ext uri="{FF2B5EF4-FFF2-40B4-BE49-F238E27FC236}">
                <a16:creationId xmlns:a16="http://schemas.microsoft.com/office/drawing/2014/main" id="{D7B186D1-2356-BBEC-7AE8-ED5E0BBB1C24}"/>
              </a:ext>
            </a:extLst>
          </p:cNvPr>
          <p:cNvSpPr txBox="1"/>
          <p:nvPr/>
        </p:nvSpPr>
        <p:spPr>
          <a:xfrm>
            <a:off x="8089383" y="2356045"/>
            <a:ext cx="4418779" cy="1077218"/>
          </a:xfrm>
          <a:prstGeom prst="rect">
            <a:avLst/>
          </a:prstGeom>
          <a:noFill/>
        </p:spPr>
        <p:txBody>
          <a:bodyPr wrap="square" rtlCol="0">
            <a:spAutoFit/>
          </a:bodyPr>
          <a:lstStyle/>
          <a:p>
            <a:pPr algn="ctr"/>
            <a:r>
              <a:rPr lang="ar-JO"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القدرات القيادية والاجتماعية</a:t>
            </a:r>
            <a:endPar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81321"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97349"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8428933" y="3680854"/>
            <a:ext cx="3581831" cy="1631216"/>
          </a:xfrm>
          <a:prstGeom prst="rect">
            <a:avLst/>
          </a:prstGeom>
          <a:noFill/>
        </p:spPr>
        <p:txBody>
          <a:bodyPr wrap="square" rtlCol="0">
            <a:spAutoFit/>
          </a:bodyPr>
          <a:lstStyle/>
          <a:p>
            <a:pPr algn="ctr">
              <a:buSzPct val="100000"/>
            </a:pPr>
            <a:r>
              <a:rPr lang="ar-JO"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قدرات المدرب القيادية والاجتماعية هي ما تجعله قادراً على توجيه وإلهام الآخرين، وتعزيز التعاون والعمل الجماعي. هذه القدرات تعزز من تأثيره الاجتماعي وتجعله قائداً حقيقياً.</a:t>
            </a:r>
            <a:endPar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
        <p:nvSpPr>
          <p:cNvPr id="16" name="Freeform: Shape 15">
            <a:extLst>
              <a:ext uri="{FF2B5EF4-FFF2-40B4-BE49-F238E27FC236}">
                <a16:creationId xmlns:a16="http://schemas.microsoft.com/office/drawing/2014/main" id="{C86BE5BF-A266-94BA-1877-0CF7F924FEB1}"/>
              </a:ext>
            </a:extLst>
          </p:cNvPr>
          <p:cNvSpPr/>
          <p:nvPr/>
        </p:nvSpPr>
        <p:spPr>
          <a:xfrm>
            <a:off x="4075624"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TextBox 29">
            <a:extLst>
              <a:ext uri="{FF2B5EF4-FFF2-40B4-BE49-F238E27FC236}">
                <a16:creationId xmlns:a16="http://schemas.microsoft.com/office/drawing/2014/main" id="{E2D2C47D-A2E0-D3DF-FA0E-DD2B102EA8BB}"/>
              </a:ext>
            </a:extLst>
          </p:cNvPr>
          <p:cNvSpPr txBox="1"/>
          <p:nvPr/>
        </p:nvSpPr>
        <p:spPr>
          <a:xfrm>
            <a:off x="2772235" y="182880"/>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6" name="TextBox 35">
            <a:extLst>
              <a:ext uri="{FF2B5EF4-FFF2-40B4-BE49-F238E27FC236}">
                <a16:creationId xmlns:a16="http://schemas.microsoft.com/office/drawing/2014/main" id="{7DFF8853-0A7D-F654-DFFF-8EFF7D27ED35}"/>
              </a:ext>
            </a:extLst>
          </p:cNvPr>
          <p:cNvSpPr txBox="1"/>
          <p:nvPr/>
        </p:nvSpPr>
        <p:spPr>
          <a:xfrm>
            <a:off x="3881302" y="2356045"/>
            <a:ext cx="4418779" cy="1077218"/>
          </a:xfrm>
          <a:prstGeom prst="rect">
            <a:avLst/>
          </a:prstGeom>
          <a:noFill/>
        </p:spPr>
        <p:txBody>
          <a:bodyPr wrap="square" rtlCol="0">
            <a:spAutoFit/>
          </a:bodyPr>
          <a:lstStyle/>
          <a:p>
            <a:pPr algn="ctr"/>
            <a:r>
              <a:rPr lang="ar-JO"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المهارات الفنية والتقنية</a:t>
            </a:r>
            <a:endPar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44" name="TextBox 43">
            <a:extLst>
              <a:ext uri="{FF2B5EF4-FFF2-40B4-BE49-F238E27FC236}">
                <a16:creationId xmlns:a16="http://schemas.microsoft.com/office/drawing/2014/main" id="{18C4C1FF-62BC-0777-B4DA-4F199CE35963}"/>
              </a:ext>
            </a:extLst>
          </p:cNvPr>
          <p:cNvSpPr txBox="1"/>
          <p:nvPr/>
        </p:nvSpPr>
        <p:spPr>
          <a:xfrm>
            <a:off x="4360149" y="3680854"/>
            <a:ext cx="3581831" cy="1631216"/>
          </a:xfrm>
          <a:prstGeom prst="rect">
            <a:avLst/>
          </a:prstGeom>
          <a:noFill/>
        </p:spPr>
        <p:txBody>
          <a:bodyPr wrap="square" rtlCol="0">
            <a:spAutoFit/>
          </a:bodyPr>
          <a:lstStyle/>
          <a:p>
            <a:pPr algn="ctr">
              <a:buSzPct val="100000"/>
            </a:pPr>
            <a:r>
              <a:rPr lang="ar-JO"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المدرب القيادي يحتاج إلى مهارات فنية وتقنية قوية لدعم عمليته التدريبية وتحقيق النتائج المرجوة. هذه المهارات تمكنه من استخدام الأدوات والتقنيات الحديثة بكفاءة وفعالية.</a:t>
            </a:r>
            <a:endPar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1099"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5137317"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54" y="8"/>
            <a:ext cx="4517581"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2A935C55-D5C7-338E-6444-E19F7F8053A2}"/>
              </a:ext>
            </a:extLst>
          </p:cNvPr>
          <p:cNvSpPr txBox="1"/>
          <p:nvPr/>
        </p:nvSpPr>
        <p:spPr>
          <a:xfrm>
            <a:off x="-1528621" y="181557"/>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9" name="Rectangle 28">
            <a:extLst>
              <a:ext uri="{FF2B5EF4-FFF2-40B4-BE49-F238E27FC236}">
                <a16:creationId xmlns:a16="http://schemas.microsoft.com/office/drawing/2014/main" id="{9EA4C50D-C7F1-59B0-0A8E-EB3B26B52971}"/>
              </a:ext>
            </a:extLst>
          </p:cNvPr>
          <p:cNvSpPr/>
          <p:nvPr/>
        </p:nvSpPr>
        <p:spPr>
          <a:xfrm>
            <a:off x="12890708" y="3095484"/>
            <a:ext cx="8974456"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309012" y="2356045"/>
            <a:ext cx="4418779" cy="584775"/>
          </a:xfrm>
          <a:prstGeom prst="rect">
            <a:avLst/>
          </a:prstGeom>
          <a:noFill/>
        </p:spPr>
        <p:txBody>
          <a:bodyPr wrap="square" rtlCol="0">
            <a:spAutoFit/>
          </a:bodyPr>
          <a:lstStyle/>
          <a:p>
            <a:pPr algn="ctr"/>
            <a:r>
              <a:rPr lang="ar-JO"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الصفات الشخصية</a:t>
            </a:r>
            <a:endPar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38" name="TextBox 37">
            <a:extLst>
              <a:ext uri="{FF2B5EF4-FFF2-40B4-BE49-F238E27FC236}">
                <a16:creationId xmlns:a16="http://schemas.microsoft.com/office/drawing/2014/main" id="{59FCD0C2-F6BD-F88E-5B75-7C572B9D7DFE}"/>
              </a:ext>
            </a:extLst>
          </p:cNvPr>
          <p:cNvSpPr txBox="1"/>
          <p:nvPr/>
        </p:nvSpPr>
        <p:spPr>
          <a:xfrm>
            <a:off x="177631" y="3680854"/>
            <a:ext cx="3581831" cy="1631216"/>
          </a:xfrm>
          <a:prstGeom prst="rect">
            <a:avLst/>
          </a:prstGeom>
          <a:noFill/>
        </p:spPr>
        <p:txBody>
          <a:bodyPr wrap="square" rtlCol="0">
            <a:spAutoFit/>
          </a:bodyPr>
          <a:lstStyle/>
          <a:p>
            <a:pPr algn="ctr">
              <a:buSzPct val="100000"/>
            </a:pPr>
            <a:r>
              <a:rPr lang="ar-JO"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الصفات الشخصية للمدرب القيادي هي الأساس الذي يبنى عليه نجاحه في التأثير والإلهام. هذه الصفات تعكس جوهره وتميزه في التعامل مع المتدربين وتحقيق الأهداف التدريبية.</a:t>
            </a:r>
            <a:endPar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917128"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03658"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27" name="Rectangle 26">
            <a:extLst>
              <a:ext uri="{FF2B5EF4-FFF2-40B4-BE49-F238E27FC236}">
                <a16:creationId xmlns:a16="http://schemas.microsoft.com/office/drawing/2014/main" id="{0FC74F8D-46D1-0A15-035E-F4E0AC03CA36}"/>
              </a:ext>
            </a:extLst>
          </p:cNvPr>
          <p:cNvSpPr/>
          <p:nvPr/>
        </p:nvSpPr>
        <p:spPr>
          <a:xfrm>
            <a:off x="15818558" y="2549074"/>
            <a:ext cx="2013959" cy="20696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Tree>
    <p:extLst>
      <p:ext uri="{BB962C8B-B14F-4D97-AF65-F5344CB8AC3E}">
        <p14:creationId xmlns:p14="http://schemas.microsoft.com/office/powerpoint/2010/main" val="42330507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7B186D1-2356-BBEC-7AE8-ED5E0BBB1C24}"/>
              </a:ext>
            </a:extLst>
          </p:cNvPr>
          <p:cNvSpPr txBox="1"/>
          <p:nvPr/>
        </p:nvSpPr>
        <p:spPr>
          <a:xfrm>
            <a:off x="-4807382"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DFF8853-0A7D-F654-DFFF-8EFF7D27ED35}"/>
              </a:ext>
            </a:extLst>
          </p:cNvPr>
          <p:cNvSpPr txBox="1"/>
          <p:nvPr/>
        </p:nvSpPr>
        <p:spPr>
          <a:xfrm>
            <a:off x="-9034918"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1482840" y="2894654"/>
            <a:ext cx="8974456"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347571" y="2112505"/>
            <a:ext cx="11496855" cy="1015663"/>
          </a:xfrm>
          <a:prstGeom prst="rect">
            <a:avLst/>
          </a:prstGeom>
          <a:noFill/>
        </p:spPr>
        <p:txBody>
          <a:bodyPr wrap="square" rtlCol="0">
            <a:spAutoFit/>
          </a:bodyPr>
          <a:lstStyle/>
          <a:p>
            <a:pPr algn="ctr"/>
            <a:r>
              <a:rPr lang="ar-JO"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الصفات الشخصية</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6061804" y="178656"/>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10116582" y="182880"/>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3338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1115031" y="3427654"/>
            <a:ext cx="9961933" cy="2246769"/>
          </a:xfrm>
          <a:prstGeom prst="rect">
            <a:avLst/>
          </a:prstGeom>
          <a:noFill/>
        </p:spPr>
        <p:txBody>
          <a:bodyPr wrap="square" rtlCol="0">
            <a:spAutoFit/>
          </a:bodyPr>
          <a:lstStyle/>
          <a:p>
            <a:pPr algn="r"/>
            <a:r>
              <a:rPr lang="ar-JO" sz="2800" dirty="0">
                <a:solidFill>
                  <a:schemeClr val="bg1"/>
                </a:solidFill>
              </a:rPr>
              <a:t>تتجلى الصفات الشخصية للمدرب القيادي كأحد الركائز الأساسية التي تساهم في نجاحه وتأثيره الفعال على لمتدربين. هذه الصفات لا تقتصر فقط على الجوانب الأخلاقية، بل تمتد لتشمل القدرة على التأثير الإيجابي وإلهام الآخرين من خلال التواصل والتفاعل. فالقوة الداخلية والاتزان الشخصي هما ما يميزان المدرب القيادي عن غيره، حيث يستطيع أن يكون قدوة حقيقية يحتذى بها.</a:t>
            </a:r>
            <a:endParaRPr lang="en-US" sz="2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Tree>
    <p:extLst>
      <p:ext uri="{BB962C8B-B14F-4D97-AF65-F5344CB8AC3E}">
        <p14:creationId xmlns:p14="http://schemas.microsoft.com/office/powerpoint/2010/main" val="3822410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7B186D1-2356-BBEC-7AE8-ED5E0BBB1C24}"/>
              </a:ext>
            </a:extLst>
          </p:cNvPr>
          <p:cNvSpPr txBox="1"/>
          <p:nvPr/>
        </p:nvSpPr>
        <p:spPr>
          <a:xfrm>
            <a:off x="-4807382"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6" name="TextBox 35">
            <a:extLst>
              <a:ext uri="{FF2B5EF4-FFF2-40B4-BE49-F238E27FC236}">
                <a16:creationId xmlns:a16="http://schemas.microsoft.com/office/drawing/2014/main" id="{7DFF8853-0A7D-F654-DFFF-8EFF7D27ED35}"/>
              </a:ext>
            </a:extLst>
          </p:cNvPr>
          <p:cNvSpPr txBox="1"/>
          <p:nvPr/>
        </p:nvSpPr>
        <p:spPr>
          <a:xfrm>
            <a:off x="-9034918"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4057648" y="2069480"/>
            <a:ext cx="407670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6061804" y="178656"/>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10116582" y="182880"/>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1439333" y="583894"/>
            <a:ext cx="9033934" cy="1569660"/>
          </a:xfrm>
          <a:prstGeom prst="rect">
            <a:avLst/>
          </a:prstGeom>
          <a:noFill/>
        </p:spPr>
        <p:txBody>
          <a:bodyPr wrap="square" rtlCol="0">
            <a:spAutoFit/>
          </a:bodyPr>
          <a:lstStyle/>
          <a:p>
            <a:pPr algn="ctr"/>
            <a:r>
              <a:rPr lang="ar-JO"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الصفات الشخصية التي يجب أن يتمتع بها المدرب القيادي</a:t>
            </a:r>
            <a:endPar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3" name="TextBox 2">
            <a:extLst>
              <a:ext uri="{FF2B5EF4-FFF2-40B4-BE49-F238E27FC236}">
                <a16:creationId xmlns:a16="http://schemas.microsoft.com/office/drawing/2014/main" id="{C1381231-DFBB-074F-7DA0-1DB627D56785}"/>
              </a:ext>
            </a:extLst>
          </p:cNvPr>
          <p:cNvSpPr txBox="1"/>
          <p:nvPr/>
        </p:nvSpPr>
        <p:spPr>
          <a:xfrm>
            <a:off x="1571270" y="2737448"/>
            <a:ext cx="9401529" cy="2677656"/>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الأخلاق العالية:</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يتميز بالصدق، الأمانة، والنزاهة في كل تعاملاته.</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algn="r" rtl="1">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القدرة على التأثير:</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يمتلك صوتاً قوياً وواضحاً يمكنه من التأثير الإيجابي على المتدربين.</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الحركات والتعبير الجسدي:</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يستخدم لغة الجسد بفعالية لتعزيز الرسائل التي يقدمها.</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التفكير والتحليل الإبداعي:</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قادر على التفكير خارج الصندوق وحل المشكلات بطرق مبتكرة.</a:t>
            </a:r>
          </a:p>
        </p:txBody>
      </p:sp>
    </p:spTree>
    <p:extLst>
      <p:ext uri="{BB962C8B-B14F-4D97-AF65-F5344CB8AC3E}">
        <p14:creationId xmlns:p14="http://schemas.microsoft.com/office/powerpoint/2010/main" val="2632302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7B186D1-2356-BBEC-7AE8-ED5E0BBB1C24}"/>
              </a:ext>
            </a:extLst>
          </p:cNvPr>
          <p:cNvSpPr txBox="1"/>
          <p:nvPr/>
        </p:nvSpPr>
        <p:spPr>
          <a:xfrm>
            <a:off x="-4807382"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2557270" y="2901740"/>
            <a:ext cx="7077456"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6061804" y="178656"/>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1342"/>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1229886" y="3394828"/>
            <a:ext cx="9508080" cy="2677656"/>
          </a:xfrm>
          <a:prstGeom prst="rect">
            <a:avLst/>
          </a:prstGeom>
          <a:noFill/>
        </p:spPr>
        <p:txBody>
          <a:bodyPr wrap="square" rtlCol="0">
            <a:spAutoFit/>
          </a:bodyPr>
          <a:lstStyle/>
          <a:p>
            <a:pPr algn="r"/>
            <a:r>
              <a:rPr lang="ar-JO" sz="2800" dirty="0">
                <a:solidFill>
                  <a:schemeClr val="bg1"/>
                </a:solidFill>
              </a:rPr>
              <a:t>في عالمنا المتسارع والمتغير، تصبح المهارات الفنية والتقنية أمراً لا غنى عنه لأي مدرب قيادي يسعى لتحقيق التميز. إن امتلاك المعرفة التقنية والقدرة على استخدام الأدوات الحديثة يساهم بشكل كبير في تحسين العملية التدريبية وجعلها أكثر فعالية وإنتاجية. هذه المهارات تشمل القدرة على التواصل بفعالية، استخدام البرمجيات المتقدمة، وتنظيم الوقت بشكل مثالي، مما يضمن تحقيق الأهداف التدريبية بكفاءة عالية</a:t>
            </a:r>
            <a:endParaRPr lang="en-US" sz="2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36" name="TextBox 35">
            <a:extLst>
              <a:ext uri="{FF2B5EF4-FFF2-40B4-BE49-F238E27FC236}">
                <a16:creationId xmlns:a16="http://schemas.microsoft.com/office/drawing/2014/main" id="{7DFF8853-0A7D-F654-DFFF-8EFF7D27ED35}"/>
              </a:ext>
            </a:extLst>
          </p:cNvPr>
          <p:cNvSpPr txBox="1"/>
          <p:nvPr/>
        </p:nvSpPr>
        <p:spPr>
          <a:xfrm>
            <a:off x="1011656" y="2003887"/>
            <a:ext cx="10201005" cy="1015663"/>
          </a:xfrm>
          <a:prstGeom prst="rect">
            <a:avLst/>
          </a:prstGeom>
          <a:noFill/>
        </p:spPr>
        <p:txBody>
          <a:bodyPr wrap="square" rtlCol="0">
            <a:spAutoFit/>
          </a:bodyPr>
          <a:lstStyle/>
          <a:p>
            <a:pPr algn="ctr"/>
            <a:r>
              <a:rPr lang="ar-JO"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المهارات الفنية والتقنية</a:t>
            </a:r>
            <a:endPar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Tree>
    <p:extLst>
      <p:ext uri="{BB962C8B-B14F-4D97-AF65-F5344CB8AC3E}">
        <p14:creationId xmlns:p14="http://schemas.microsoft.com/office/powerpoint/2010/main" val="259285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481EC3-4A64-3F8A-1ABE-D270E7D53935}"/>
              </a:ext>
            </a:extLst>
          </p:cNvPr>
          <p:cNvSpPr/>
          <p:nvPr/>
        </p:nvSpPr>
        <p:spPr>
          <a:xfrm>
            <a:off x="0" y="0"/>
            <a:ext cx="12191999" cy="6858000"/>
          </a:xfrm>
          <a:prstGeom prst="rect">
            <a:avLst/>
          </a:prstGeom>
          <a:gradFill flip="none" rotWithShape="1">
            <a:gsLst>
              <a:gs pos="0">
                <a:srgbClr val="27C3F3"/>
              </a:gs>
              <a:gs pos="34000">
                <a:srgbClr val="0C7185"/>
              </a:gs>
              <a:gs pos="70000">
                <a:srgbClr val="033453"/>
              </a:gs>
            </a:gsLst>
            <a:lin ang="27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8534F78D-4AEF-7633-A147-D2EEB8F82020}"/>
              </a:ext>
            </a:extLst>
          </p:cNvPr>
          <p:cNvSpPr/>
          <p:nvPr/>
        </p:nvSpPr>
        <p:spPr>
          <a:xfrm>
            <a:off x="-4794832" y="-1342"/>
            <a:ext cx="4496394" cy="6857992"/>
          </a:xfrm>
          <a:custGeom>
            <a:avLst/>
            <a:gdLst>
              <a:gd name="connsiteX0" fmla="*/ 0 w 4496394"/>
              <a:gd name="connsiteY0" fmla="*/ 0 h 6857992"/>
              <a:gd name="connsiteX1" fmla="*/ 4086125 w 4496394"/>
              <a:gd name="connsiteY1" fmla="*/ 0 h 6857992"/>
              <a:gd name="connsiteX2" fmla="*/ 4086125 w 4496394"/>
              <a:gd name="connsiteY2" fmla="*/ 887522 h 6857992"/>
              <a:gd name="connsiteX3" fmla="*/ 4343991 w 4496394"/>
              <a:gd name="connsiteY3" fmla="*/ 887522 h 6857992"/>
              <a:gd name="connsiteX4" fmla="*/ 4496394 w 4496394"/>
              <a:gd name="connsiteY4" fmla="*/ 1039925 h 6857992"/>
              <a:gd name="connsiteX5" fmla="*/ 4496394 w 4496394"/>
              <a:gd name="connsiteY5" fmla="*/ 1949567 h 6857992"/>
              <a:gd name="connsiteX6" fmla="*/ 4343991 w 4496394"/>
              <a:gd name="connsiteY6" fmla="*/ 2101970 h 6857992"/>
              <a:gd name="connsiteX7" fmla="*/ 4086125 w 4496394"/>
              <a:gd name="connsiteY7" fmla="*/ 2101970 h 6857992"/>
              <a:gd name="connsiteX8" fmla="*/ 4086125 w 4496394"/>
              <a:gd name="connsiteY8" fmla="*/ 6857992 h 6857992"/>
              <a:gd name="connsiteX9" fmla="*/ 0 w 4496394"/>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96394" h="6857992">
                <a:moveTo>
                  <a:pt x="0" y="0"/>
                </a:moveTo>
                <a:lnTo>
                  <a:pt x="4086125" y="0"/>
                </a:lnTo>
                <a:lnTo>
                  <a:pt x="4086125" y="887522"/>
                </a:lnTo>
                <a:lnTo>
                  <a:pt x="4343991" y="887522"/>
                </a:lnTo>
                <a:cubicBezTo>
                  <a:pt x="4428161" y="887522"/>
                  <a:pt x="4496394" y="955755"/>
                  <a:pt x="4496394" y="1039925"/>
                </a:cubicBezTo>
                <a:lnTo>
                  <a:pt x="4496394" y="1949567"/>
                </a:lnTo>
                <a:cubicBezTo>
                  <a:pt x="4496394" y="2033737"/>
                  <a:pt x="4428161" y="2101970"/>
                  <a:pt x="4343991" y="2101970"/>
                </a:cubicBezTo>
                <a:lnTo>
                  <a:pt x="4086125" y="2101970"/>
                </a:lnTo>
                <a:lnTo>
                  <a:pt x="4086125" y="6857992"/>
                </a:lnTo>
                <a:lnTo>
                  <a:pt x="0" y="6857992"/>
                </a:lnTo>
                <a:close/>
              </a:path>
            </a:pathLst>
          </a:custGeom>
          <a:solidFill>
            <a:srgbClr val="03345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TextBox 36">
            <a:extLst>
              <a:ext uri="{FF2B5EF4-FFF2-40B4-BE49-F238E27FC236}">
                <a16:creationId xmlns:a16="http://schemas.microsoft.com/office/drawing/2014/main" id="{D7B186D1-2356-BBEC-7AE8-ED5E0BBB1C24}"/>
              </a:ext>
            </a:extLst>
          </p:cNvPr>
          <p:cNvSpPr txBox="1"/>
          <p:nvPr/>
        </p:nvSpPr>
        <p:spPr>
          <a:xfrm>
            <a:off x="-4807382" y="2356045"/>
            <a:ext cx="4418779" cy="1077218"/>
          </a:xfrm>
          <a:prstGeom prst="rect">
            <a:avLst/>
          </a:prstGeom>
          <a:noFill/>
        </p:spPr>
        <p:txBody>
          <a:bodyPr wrap="square" rtlCol="0">
            <a:spAutoFit/>
          </a:bodyPr>
          <a:lstStyle/>
          <a:p>
            <a:pPr algn="ctr"/>
            <a:r>
              <a:rPr lang="en-US" sz="32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Editing and customization</a:t>
            </a:r>
          </a:p>
        </p:txBody>
      </p:sp>
      <p:pic>
        <p:nvPicPr>
          <p:cNvPr id="54" name="Graphic 53" descr="Eraser with solid fill">
            <a:extLst>
              <a:ext uri="{FF2B5EF4-FFF2-40B4-BE49-F238E27FC236}">
                <a16:creationId xmlns:a16="http://schemas.microsoft.com/office/drawing/2014/main" id="{2A949DB3-3C77-04B0-F120-4E13BBAEAB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15444" y="5619846"/>
            <a:ext cx="914400" cy="914400"/>
          </a:xfrm>
          <a:prstGeom prst="rect">
            <a:avLst/>
          </a:prstGeom>
        </p:spPr>
      </p:pic>
      <p:pic>
        <p:nvPicPr>
          <p:cNvPr id="56" name="Graphic 55" descr="Pencil with solid fill">
            <a:extLst>
              <a:ext uri="{FF2B5EF4-FFF2-40B4-BE49-F238E27FC236}">
                <a16:creationId xmlns:a16="http://schemas.microsoft.com/office/drawing/2014/main" id="{8CEA00DD-9F4D-058D-5113-BF368BC777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99416" y="5619846"/>
            <a:ext cx="914400" cy="914400"/>
          </a:xfrm>
          <a:prstGeom prst="rect">
            <a:avLst/>
          </a:prstGeom>
        </p:spPr>
      </p:pic>
      <p:sp>
        <p:nvSpPr>
          <p:cNvPr id="63" name="TextBox 62">
            <a:extLst>
              <a:ext uri="{FF2B5EF4-FFF2-40B4-BE49-F238E27FC236}">
                <a16:creationId xmlns:a16="http://schemas.microsoft.com/office/drawing/2014/main" id="{07F78947-8278-E736-5C98-4215136C899F}"/>
              </a:ext>
            </a:extLst>
          </p:cNvPr>
          <p:cNvSpPr txBox="1"/>
          <p:nvPr/>
        </p:nvSpPr>
        <p:spPr>
          <a:xfrm>
            <a:off x="-4467832"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can be considered the last station in the project, where the user will be able to edit and refine the generated subtitles through our easy-to-use interface</a:t>
            </a:r>
          </a:p>
        </p:txBody>
      </p:sp>
      <p:sp>
        <p:nvSpPr>
          <p:cNvPr id="16" name="Freeform: Shape 15">
            <a:extLst>
              <a:ext uri="{FF2B5EF4-FFF2-40B4-BE49-F238E27FC236}">
                <a16:creationId xmlns:a16="http://schemas.microsoft.com/office/drawing/2014/main" id="{C86BE5BF-A266-94BA-1877-0CF7F924FEB1}"/>
              </a:ext>
            </a:extLst>
          </p:cNvPr>
          <p:cNvSpPr/>
          <p:nvPr/>
        </p:nvSpPr>
        <p:spPr>
          <a:xfrm>
            <a:off x="-8840596" y="8"/>
            <a:ext cx="4518899" cy="6857992"/>
          </a:xfrm>
          <a:custGeom>
            <a:avLst/>
            <a:gdLst>
              <a:gd name="connsiteX0" fmla="*/ 0 w 4518899"/>
              <a:gd name="connsiteY0" fmla="*/ 0 h 6857992"/>
              <a:gd name="connsiteX1" fmla="*/ 4086125 w 4518899"/>
              <a:gd name="connsiteY1" fmla="*/ 0 h 6857992"/>
              <a:gd name="connsiteX2" fmla="*/ 4086125 w 4518899"/>
              <a:gd name="connsiteY2" fmla="*/ 885902 h 6857992"/>
              <a:gd name="connsiteX3" fmla="*/ 4366496 w 4518899"/>
              <a:gd name="connsiteY3" fmla="*/ 885902 h 6857992"/>
              <a:gd name="connsiteX4" fmla="*/ 4518899 w 4518899"/>
              <a:gd name="connsiteY4" fmla="*/ 1038305 h 6857992"/>
              <a:gd name="connsiteX5" fmla="*/ 4518899 w 4518899"/>
              <a:gd name="connsiteY5" fmla="*/ 1947947 h 6857992"/>
              <a:gd name="connsiteX6" fmla="*/ 4366496 w 4518899"/>
              <a:gd name="connsiteY6" fmla="*/ 2100350 h 6857992"/>
              <a:gd name="connsiteX7" fmla="*/ 4086125 w 4518899"/>
              <a:gd name="connsiteY7" fmla="*/ 2100350 h 6857992"/>
              <a:gd name="connsiteX8" fmla="*/ 4086125 w 4518899"/>
              <a:gd name="connsiteY8" fmla="*/ 6857992 h 6857992"/>
              <a:gd name="connsiteX9" fmla="*/ 0 w 4518899"/>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8899" h="6857992">
                <a:moveTo>
                  <a:pt x="0" y="0"/>
                </a:moveTo>
                <a:lnTo>
                  <a:pt x="4086125" y="0"/>
                </a:lnTo>
                <a:lnTo>
                  <a:pt x="4086125" y="885902"/>
                </a:lnTo>
                <a:lnTo>
                  <a:pt x="4366496" y="885902"/>
                </a:lnTo>
                <a:cubicBezTo>
                  <a:pt x="4450666" y="885902"/>
                  <a:pt x="4518899" y="954135"/>
                  <a:pt x="4518899" y="1038305"/>
                </a:cubicBezTo>
                <a:lnTo>
                  <a:pt x="4518899" y="1947947"/>
                </a:lnTo>
                <a:cubicBezTo>
                  <a:pt x="4518899" y="2032117"/>
                  <a:pt x="4450666" y="2100350"/>
                  <a:pt x="4366496" y="2100350"/>
                </a:cubicBezTo>
                <a:lnTo>
                  <a:pt x="4086125" y="2100350"/>
                </a:lnTo>
                <a:lnTo>
                  <a:pt x="4086125" y="6857992"/>
                </a:lnTo>
                <a:lnTo>
                  <a:pt x="0" y="6857992"/>
                </a:lnTo>
                <a:close/>
              </a:path>
            </a:pathLst>
          </a:custGeom>
          <a:solidFill>
            <a:srgbClr val="05709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TextBox 43">
            <a:extLst>
              <a:ext uri="{FF2B5EF4-FFF2-40B4-BE49-F238E27FC236}">
                <a16:creationId xmlns:a16="http://schemas.microsoft.com/office/drawing/2014/main" id="{18C4C1FF-62BC-0777-B4DA-4F199CE35963}"/>
              </a:ext>
            </a:extLst>
          </p:cNvPr>
          <p:cNvSpPr txBox="1"/>
          <p:nvPr/>
        </p:nvSpPr>
        <p:spPr>
          <a:xfrm>
            <a:off x="-8556071"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At this step, the translation process of the extracted text takes place, the SRT file will be translated to the user choice of language keeping the timestamps intact.</a:t>
            </a:r>
          </a:p>
        </p:txBody>
      </p:sp>
      <p:pic>
        <p:nvPicPr>
          <p:cNvPr id="52" name="Graphic 51" descr="Subtitles with solid fill">
            <a:extLst>
              <a:ext uri="{FF2B5EF4-FFF2-40B4-BE49-F238E27FC236}">
                <a16:creationId xmlns:a16="http://schemas.microsoft.com/office/drawing/2014/main" id="{20234405-D64B-44B2-8B41-9B84E98E2E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25121" y="5619846"/>
            <a:ext cx="914400" cy="914400"/>
          </a:xfrm>
          <a:prstGeom prst="rect">
            <a:avLst/>
          </a:prstGeom>
        </p:spPr>
      </p:pic>
      <p:pic>
        <p:nvPicPr>
          <p:cNvPr id="60" name="Picture 59" descr="A black background with a black square&#10;&#10;Description automatically generated with medium confidence">
            <a:extLst>
              <a:ext uri="{FF2B5EF4-FFF2-40B4-BE49-F238E27FC236}">
                <a16:creationId xmlns:a16="http://schemas.microsoft.com/office/drawing/2014/main" id="{7252F050-BE82-8082-CBB7-4FA593FD8B62}"/>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7778903" y="5619846"/>
            <a:ext cx="914400" cy="914400"/>
          </a:xfrm>
          <a:prstGeom prst="rect">
            <a:avLst/>
          </a:prstGeom>
        </p:spPr>
      </p:pic>
      <p:sp>
        <p:nvSpPr>
          <p:cNvPr id="17" name="Freeform: Shape 16">
            <a:extLst>
              <a:ext uri="{FF2B5EF4-FFF2-40B4-BE49-F238E27FC236}">
                <a16:creationId xmlns:a16="http://schemas.microsoft.com/office/drawing/2014/main" id="{4E0DE3CA-AA37-80C9-4F38-A473D57AC6D9}"/>
              </a:ext>
            </a:extLst>
          </p:cNvPr>
          <p:cNvSpPr/>
          <p:nvPr/>
        </p:nvSpPr>
        <p:spPr>
          <a:xfrm>
            <a:off x="-12919803" y="8"/>
            <a:ext cx="4518877" cy="6857992"/>
          </a:xfrm>
          <a:custGeom>
            <a:avLst/>
            <a:gdLst>
              <a:gd name="connsiteX0" fmla="*/ 0 w 4517581"/>
              <a:gd name="connsiteY0" fmla="*/ 0 h 6857992"/>
              <a:gd name="connsiteX1" fmla="*/ 4086125 w 4517581"/>
              <a:gd name="connsiteY1" fmla="*/ 0 h 6857992"/>
              <a:gd name="connsiteX2" fmla="*/ 4086125 w 4517581"/>
              <a:gd name="connsiteY2" fmla="*/ 883095 h 6857992"/>
              <a:gd name="connsiteX3" fmla="*/ 4365178 w 4517581"/>
              <a:gd name="connsiteY3" fmla="*/ 883095 h 6857992"/>
              <a:gd name="connsiteX4" fmla="*/ 4517581 w 4517581"/>
              <a:gd name="connsiteY4" fmla="*/ 1035498 h 6857992"/>
              <a:gd name="connsiteX5" fmla="*/ 4517581 w 4517581"/>
              <a:gd name="connsiteY5" fmla="*/ 1945140 h 6857992"/>
              <a:gd name="connsiteX6" fmla="*/ 4365178 w 4517581"/>
              <a:gd name="connsiteY6" fmla="*/ 2097543 h 6857992"/>
              <a:gd name="connsiteX7" fmla="*/ 4086125 w 4517581"/>
              <a:gd name="connsiteY7" fmla="*/ 2097543 h 6857992"/>
              <a:gd name="connsiteX8" fmla="*/ 4086125 w 4517581"/>
              <a:gd name="connsiteY8" fmla="*/ 6857992 h 6857992"/>
              <a:gd name="connsiteX9" fmla="*/ 0 w 4517581"/>
              <a:gd name="connsiteY9" fmla="*/ 6857992 h 6857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17581" h="6857992">
                <a:moveTo>
                  <a:pt x="0" y="0"/>
                </a:moveTo>
                <a:lnTo>
                  <a:pt x="4086125" y="0"/>
                </a:lnTo>
                <a:lnTo>
                  <a:pt x="4086125" y="883095"/>
                </a:lnTo>
                <a:lnTo>
                  <a:pt x="4365178" y="883095"/>
                </a:lnTo>
                <a:cubicBezTo>
                  <a:pt x="4449348" y="883095"/>
                  <a:pt x="4517581" y="951328"/>
                  <a:pt x="4517581" y="1035498"/>
                </a:cubicBezTo>
                <a:lnTo>
                  <a:pt x="4517581" y="1945140"/>
                </a:lnTo>
                <a:cubicBezTo>
                  <a:pt x="4517581" y="2029310"/>
                  <a:pt x="4449348" y="2097543"/>
                  <a:pt x="4365178" y="2097543"/>
                </a:cubicBezTo>
                <a:lnTo>
                  <a:pt x="4086125" y="2097543"/>
                </a:lnTo>
                <a:lnTo>
                  <a:pt x="4086125" y="6857992"/>
                </a:lnTo>
                <a:lnTo>
                  <a:pt x="0" y="6857992"/>
                </a:lnTo>
                <a:close/>
              </a:path>
            </a:pathLst>
          </a:custGeom>
          <a:solidFill>
            <a:srgbClr val="27C3F3"/>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Rectangle 28">
            <a:extLst>
              <a:ext uri="{FF2B5EF4-FFF2-40B4-BE49-F238E27FC236}">
                <a16:creationId xmlns:a16="http://schemas.microsoft.com/office/drawing/2014/main" id="{50666752-AB90-390C-8778-5991137FA8B9}"/>
              </a:ext>
            </a:extLst>
          </p:cNvPr>
          <p:cNvSpPr/>
          <p:nvPr/>
        </p:nvSpPr>
        <p:spPr>
          <a:xfrm>
            <a:off x="3967480" y="2041922"/>
            <a:ext cx="4282440" cy="198723"/>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17582E2-C73C-D79C-0D52-3D1AD03F174E}"/>
              </a:ext>
            </a:extLst>
          </p:cNvPr>
          <p:cNvSpPr txBox="1"/>
          <p:nvPr/>
        </p:nvSpPr>
        <p:spPr>
          <a:xfrm>
            <a:off x="11511099" y="2393909"/>
            <a:ext cx="1149685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Speech-to-Text Conversion</a:t>
            </a:r>
          </a:p>
        </p:txBody>
      </p:sp>
      <p:sp>
        <p:nvSpPr>
          <p:cNvPr id="38" name="TextBox 37">
            <a:extLst>
              <a:ext uri="{FF2B5EF4-FFF2-40B4-BE49-F238E27FC236}">
                <a16:creationId xmlns:a16="http://schemas.microsoft.com/office/drawing/2014/main" id="{59FCD0C2-F6BD-F88E-5B75-7C572B9D7DFE}"/>
              </a:ext>
            </a:extLst>
          </p:cNvPr>
          <p:cNvSpPr txBox="1"/>
          <p:nvPr/>
        </p:nvSpPr>
        <p:spPr>
          <a:xfrm>
            <a:off x="-12725465" y="3680854"/>
            <a:ext cx="3581831" cy="1938992"/>
          </a:xfrm>
          <a:prstGeom prst="rect">
            <a:avLst/>
          </a:prstGeom>
          <a:noFill/>
        </p:spPr>
        <p:txBody>
          <a:bodyPr wrap="square" rtlCol="0">
            <a:spAutoFit/>
          </a:bodyPr>
          <a:lstStyle/>
          <a:p>
            <a:pPr algn="ctr">
              <a:buSzPct val="100000"/>
            </a:pP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This step is so crucial to our project, it can be considered the main block of the process, as this is where we will use the </a:t>
            </a:r>
            <a:r>
              <a:rPr lang="en-US" sz="20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AI </a:t>
            </a:r>
            <a:r>
              <a:rPr lang="en-US" sz="2000"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model to extract the text out of speech.</a:t>
            </a:r>
          </a:p>
        </p:txBody>
      </p:sp>
      <p:pic>
        <p:nvPicPr>
          <p:cNvPr id="40" name="Graphic 39" descr="Document with solid fill">
            <a:extLst>
              <a:ext uri="{FF2B5EF4-FFF2-40B4-BE49-F238E27FC236}">
                <a16:creationId xmlns:a16="http://schemas.microsoft.com/office/drawing/2014/main" id="{C2341AC9-3953-B3F4-1D3B-203C6124A7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78097" y="5619846"/>
            <a:ext cx="914400" cy="914400"/>
          </a:xfrm>
          <a:prstGeom prst="rect">
            <a:avLst/>
          </a:prstGeom>
        </p:spPr>
      </p:pic>
      <p:pic>
        <p:nvPicPr>
          <p:cNvPr id="42" name="Graphic 41" descr="Voice with solid fill">
            <a:extLst>
              <a:ext uri="{FF2B5EF4-FFF2-40B4-BE49-F238E27FC236}">
                <a16:creationId xmlns:a16="http://schemas.microsoft.com/office/drawing/2014/main" id="{E1D71916-505D-E567-0D89-6DA94F9198F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848950" y="5619846"/>
            <a:ext cx="914400" cy="914400"/>
          </a:xfrm>
          <a:prstGeom prst="rect">
            <a:avLst/>
          </a:prstGeom>
        </p:spPr>
      </p:pic>
      <p:sp>
        <p:nvSpPr>
          <p:cNvPr id="26" name="TextBox 25">
            <a:extLst>
              <a:ext uri="{FF2B5EF4-FFF2-40B4-BE49-F238E27FC236}">
                <a16:creationId xmlns:a16="http://schemas.microsoft.com/office/drawing/2014/main" id="{32C8B327-CE18-4112-4BB7-7E1B3BDB5703}"/>
              </a:ext>
            </a:extLst>
          </p:cNvPr>
          <p:cNvSpPr txBox="1"/>
          <p:nvPr/>
        </p:nvSpPr>
        <p:spPr>
          <a:xfrm>
            <a:off x="6201235" y="-3188094"/>
            <a:ext cx="3242726" cy="3154710"/>
          </a:xfrm>
          <a:prstGeom prst="rect">
            <a:avLst/>
          </a:prstGeom>
          <a:noFill/>
        </p:spPr>
        <p:txBody>
          <a:bodyPr wrap="square" rtlCol="0">
            <a:spAutoFit/>
          </a:bodyPr>
          <a:lstStyle/>
          <a:p>
            <a:r>
              <a:rPr lang="en-US" sz="19900" b="1" kern="1800" dirty="0">
                <a:ln w="38100">
                  <a:noFill/>
                </a:ln>
                <a:solidFill>
                  <a:schemeClr val="bg2"/>
                </a:solidFill>
                <a:latin typeface="Bebas Neue" panose="020B0606020202050201" pitchFamily="34" charset="0"/>
              </a:rPr>
              <a:t>A I</a:t>
            </a:r>
            <a:endParaRPr lang="en-US" sz="1400" b="1" kern="1800" dirty="0">
              <a:ln w="38100">
                <a:noFill/>
              </a:ln>
              <a:solidFill>
                <a:schemeClr val="bg2"/>
              </a:solidFill>
              <a:latin typeface="Bebas Neue" panose="020B0606020202050201" pitchFamily="34" charset="0"/>
            </a:endParaRPr>
          </a:p>
        </p:txBody>
      </p:sp>
      <p:sp>
        <p:nvSpPr>
          <p:cNvPr id="31" name="TextBox 30">
            <a:extLst>
              <a:ext uri="{FF2B5EF4-FFF2-40B4-BE49-F238E27FC236}">
                <a16:creationId xmlns:a16="http://schemas.microsoft.com/office/drawing/2014/main" id="{030A36B9-CEB8-56B1-D603-7884F84392B2}"/>
              </a:ext>
            </a:extLst>
          </p:cNvPr>
          <p:cNvSpPr txBox="1"/>
          <p:nvPr/>
        </p:nvSpPr>
        <p:spPr>
          <a:xfrm>
            <a:off x="1003658" y="-6634702"/>
            <a:ext cx="4418779" cy="707886"/>
          </a:xfrm>
          <a:prstGeom prst="rect">
            <a:avLst/>
          </a:prstGeom>
          <a:noFill/>
        </p:spPr>
        <p:txBody>
          <a:bodyPr wrap="square" rtlCol="0">
            <a:spAutoFit/>
          </a:bodyPr>
          <a:lstStyle/>
          <a:p>
            <a:pPr algn="ctr"/>
            <a:r>
              <a:rPr lang="en-US" sz="4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latin typeface="Bebas Neue Bold" panose="020B0606020202050201" pitchFamily="34" charset="0"/>
              </a:rPr>
              <a:t>Introduction</a:t>
            </a:r>
          </a:p>
        </p:txBody>
      </p:sp>
      <p:sp>
        <p:nvSpPr>
          <p:cNvPr id="19" name="TextBox 18">
            <a:extLst>
              <a:ext uri="{FF2B5EF4-FFF2-40B4-BE49-F238E27FC236}">
                <a16:creationId xmlns:a16="http://schemas.microsoft.com/office/drawing/2014/main" id="{6941AFB9-B887-46F2-7A0D-F7B3574BC99C}"/>
              </a:ext>
            </a:extLst>
          </p:cNvPr>
          <p:cNvSpPr txBox="1"/>
          <p:nvPr/>
        </p:nvSpPr>
        <p:spPr>
          <a:xfrm>
            <a:off x="-6061804" y="178656"/>
            <a:ext cx="6857999" cy="2400657"/>
          </a:xfrm>
          <a:prstGeom prst="rect">
            <a:avLst/>
          </a:prstGeom>
          <a:noFill/>
        </p:spPr>
        <p:txBody>
          <a:bodyPr wrap="square" rtlCol="0">
            <a:spAutoFit/>
          </a:bodyPr>
          <a:lstStyle/>
          <a:p>
            <a:pPr algn="ctr"/>
            <a:r>
              <a:rPr lang="en-US" sz="15000" b="1" dirty="0">
                <a:solidFill>
                  <a:schemeClr val="bg1"/>
                </a:solidFill>
                <a:effectLst>
                  <a:outerShdw blurRad="165100" dist="38100" algn="l" rotWithShape="0">
                    <a:prstClr val="black">
                      <a:alpha val="30000"/>
                    </a:prstClr>
                  </a:outerShdw>
                </a:effectLst>
                <a:latin typeface="Bebas Neue" panose="020B0606020202050201" pitchFamily="34" charset="0"/>
              </a:rPr>
              <a:t>C</a:t>
            </a:r>
            <a:endPar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0" name="TextBox 19">
            <a:extLst>
              <a:ext uri="{FF2B5EF4-FFF2-40B4-BE49-F238E27FC236}">
                <a16:creationId xmlns:a16="http://schemas.microsoft.com/office/drawing/2014/main" id="{52336511-0419-0E59-7FEF-16B5FBBE8A39}"/>
              </a:ext>
            </a:extLst>
          </p:cNvPr>
          <p:cNvSpPr txBox="1"/>
          <p:nvPr/>
        </p:nvSpPr>
        <p:spPr>
          <a:xfrm>
            <a:off x="2667001" y="-3217438"/>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B</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21" name="TextBox 20">
            <a:extLst>
              <a:ext uri="{FF2B5EF4-FFF2-40B4-BE49-F238E27FC236}">
                <a16:creationId xmlns:a16="http://schemas.microsoft.com/office/drawing/2014/main" id="{09BF8447-A177-4263-6D59-DE405BEFB786}"/>
              </a:ext>
            </a:extLst>
          </p:cNvPr>
          <p:cNvSpPr txBox="1"/>
          <p:nvPr/>
        </p:nvSpPr>
        <p:spPr>
          <a:xfrm>
            <a:off x="2667001" y="-2371154"/>
            <a:ext cx="6857999" cy="2862322"/>
          </a:xfrm>
          <a:prstGeom prst="rect">
            <a:avLst/>
          </a:prstGeom>
          <a:noFill/>
        </p:spPr>
        <p:txBody>
          <a:bodyPr wrap="square" rtlCol="0">
            <a:spAutoFit/>
          </a:bodyPr>
          <a:lstStyle/>
          <a:p>
            <a:pPr algn="ctr"/>
            <a:r>
              <a:rPr lang="en-US" sz="18000" b="1" dirty="0">
                <a:solidFill>
                  <a:schemeClr val="bg1"/>
                </a:solidFill>
                <a:effectLst>
                  <a:outerShdw blurRad="165100" dist="38100" algn="l" rotWithShape="0">
                    <a:prstClr val="black">
                      <a:alpha val="30000"/>
                    </a:prstClr>
                  </a:outerShdw>
                </a:effectLst>
                <a:latin typeface="Bebas Neue" panose="020B0606020202050201" pitchFamily="34" charset="0"/>
              </a:rPr>
              <a:t>A</a:t>
            </a:r>
            <a:endParaRPr lang="en-US" sz="21600" b="1" dirty="0">
              <a:solidFill>
                <a:schemeClr val="bg1"/>
              </a:solidFill>
              <a:effectLst>
                <a:outerShdw blurRad="165100" dist="38100" algn="l" rotWithShape="0">
                  <a:prstClr val="black">
                    <a:alpha val="30000"/>
                  </a:prstClr>
                </a:outerShdw>
              </a:effectLst>
              <a:latin typeface="Bebas Neue" panose="020B0606020202050201" pitchFamily="34" charset="0"/>
            </a:endParaRPr>
          </a:p>
        </p:txBody>
      </p:sp>
      <p:sp>
        <p:nvSpPr>
          <p:cNvPr id="32" name="TextBox 31">
            <a:extLst>
              <a:ext uri="{FF2B5EF4-FFF2-40B4-BE49-F238E27FC236}">
                <a16:creationId xmlns:a16="http://schemas.microsoft.com/office/drawing/2014/main" id="{AB17802E-01E7-0222-14E3-5986EED566DF}"/>
              </a:ext>
            </a:extLst>
          </p:cNvPr>
          <p:cNvSpPr txBox="1"/>
          <p:nvPr/>
        </p:nvSpPr>
        <p:spPr>
          <a:xfrm>
            <a:off x="598797" y="555819"/>
            <a:ext cx="10763469" cy="1569660"/>
          </a:xfrm>
          <a:prstGeom prst="rect">
            <a:avLst/>
          </a:prstGeom>
          <a:noFill/>
        </p:spPr>
        <p:txBody>
          <a:bodyPr wrap="square" rtlCol="0">
            <a:spAutoFit/>
          </a:bodyPr>
          <a:lstStyle/>
          <a:p>
            <a:pPr algn="ctr"/>
            <a:r>
              <a:rPr lang="ar-JO"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أبرز المهارات الفنية والتقنية التي يجب أن يتحلى بها المدرب القيادي</a:t>
            </a:r>
            <a:endParaRPr lang="en-US" sz="4800" b="1"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endParaRPr>
          </a:p>
        </p:txBody>
      </p:sp>
      <p:sp>
        <p:nvSpPr>
          <p:cNvPr id="3" name="TextBox 2">
            <a:extLst>
              <a:ext uri="{FF2B5EF4-FFF2-40B4-BE49-F238E27FC236}">
                <a16:creationId xmlns:a16="http://schemas.microsoft.com/office/drawing/2014/main" id="{C1381231-DFBB-074F-7DA0-1DB627D56785}"/>
              </a:ext>
            </a:extLst>
          </p:cNvPr>
          <p:cNvSpPr txBox="1"/>
          <p:nvPr/>
        </p:nvSpPr>
        <p:spPr>
          <a:xfrm>
            <a:off x="1818101" y="7703968"/>
            <a:ext cx="8555799" cy="830997"/>
          </a:xfrm>
          <a:prstGeom prst="rect">
            <a:avLst/>
          </a:prstGeom>
          <a:noFill/>
        </p:spPr>
        <p:txBody>
          <a:bodyPr wrap="square" rtlCol="0">
            <a:spAutoFit/>
          </a:bodyPr>
          <a:lstStyle/>
          <a:p>
            <a:pPr marL="342900" indent="-342900">
              <a:buSzPct val="150000"/>
              <a:buFont typeface="Arial" panose="020B0604020202020204" pitchFamily="34" charset="0"/>
              <a:buChar char="•"/>
            </a:pP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Whisper model performed very well in comparison to human transcriptions and other ASR systems.</a:t>
            </a:r>
          </a:p>
        </p:txBody>
      </p:sp>
      <p:pic>
        <p:nvPicPr>
          <p:cNvPr id="4" name="Picture 3">
            <a:extLst>
              <a:ext uri="{FF2B5EF4-FFF2-40B4-BE49-F238E27FC236}">
                <a16:creationId xmlns:a16="http://schemas.microsoft.com/office/drawing/2014/main" id="{13D54557-9093-A6B9-4F8A-E23DC531F4A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719622" y="8732196"/>
            <a:ext cx="4936490" cy="2818036"/>
          </a:xfrm>
          <a:prstGeom prst="rect">
            <a:avLst/>
          </a:prstGeom>
        </p:spPr>
      </p:pic>
      <p:sp>
        <p:nvSpPr>
          <p:cNvPr id="5" name="TextBox 4">
            <a:extLst>
              <a:ext uri="{FF2B5EF4-FFF2-40B4-BE49-F238E27FC236}">
                <a16:creationId xmlns:a16="http://schemas.microsoft.com/office/drawing/2014/main" id="{D48009EA-F3DF-6E4D-139E-FAEE1B67F0A2}"/>
              </a:ext>
            </a:extLst>
          </p:cNvPr>
          <p:cNvSpPr txBox="1"/>
          <p:nvPr/>
        </p:nvSpPr>
        <p:spPr>
          <a:xfrm>
            <a:off x="3627755" y="11587899"/>
            <a:ext cx="4936490" cy="646331"/>
          </a:xfrm>
          <a:prstGeom prst="rect">
            <a:avLst/>
          </a:prstGeom>
          <a:noFill/>
        </p:spPr>
        <p:txBody>
          <a:bodyPr wrap="square" rtlCol="0">
            <a:spAutoFit/>
          </a:bodyPr>
          <a:lstStyle/>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WER distributions of 25 recordings</a:t>
            </a:r>
          </a:p>
          <a:p>
            <a:pPr algn="ctr">
              <a:buSzPct val="150000"/>
            </a:pPr>
            <a:r>
              <a:rPr lang="en-US" sz="12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Adapted from: Radford et al., Robust Speech Recognition via Large-Scale Weak Supervision.</a:t>
            </a:r>
          </a:p>
        </p:txBody>
      </p:sp>
      <p:sp>
        <p:nvSpPr>
          <p:cNvPr id="36" name="TextBox 35">
            <a:extLst>
              <a:ext uri="{FF2B5EF4-FFF2-40B4-BE49-F238E27FC236}">
                <a16:creationId xmlns:a16="http://schemas.microsoft.com/office/drawing/2014/main" id="{7DFF8853-0A7D-F654-DFFF-8EFF7D27ED35}"/>
              </a:ext>
            </a:extLst>
          </p:cNvPr>
          <p:cNvSpPr txBox="1"/>
          <p:nvPr/>
        </p:nvSpPr>
        <p:spPr>
          <a:xfrm>
            <a:off x="995498" y="-956647"/>
            <a:ext cx="10201005" cy="1015663"/>
          </a:xfrm>
          <a:prstGeom prst="rect">
            <a:avLst/>
          </a:prstGeom>
          <a:noFill/>
        </p:spPr>
        <p:txBody>
          <a:bodyPr wrap="square" rtlCol="0">
            <a:spAutoFit/>
          </a:bodyPr>
          <a:lstStyle/>
          <a:p>
            <a:pPr algn="ctr"/>
            <a:r>
              <a:rPr lang="en-US" sz="6000" b="1" spc="600" dirty="0">
                <a:ln w="9525">
                  <a:gradFill>
                    <a:gsLst>
                      <a:gs pos="0">
                        <a:schemeClr val="accent1">
                          <a:alpha val="75000"/>
                          <a:lumMod val="0"/>
                          <a:lumOff val="100000"/>
                        </a:schemeClr>
                      </a:gs>
                      <a:gs pos="100000">
                        <a:schemeClr val="bg1">
                          <a:alpha val="25000"/>
                        </a:schemeClr>
                      </a:gs>
                    </a:gsLst>
                    <a:lin ang="5400000" scaled="1"/>
                  </a:gradFill>
                </a:ln>
                <a:solidFill>
                  <a:schemeClr val="bg1"/>
                </a:solidFill>
                <a:effectLst>
                  <a:outerShdw blurRad="165100" dist="38100" algn="l" rotWithShape="0">
                    <a:prstClr val="black">
                      <a:alpha val="29000"/>
                    </a:prstClr>
                  </a:outerShdw>
                </a:effectLst>
                <a:latin typeface="Bebas Neue Bold" panose="020B0606020202050201" pitchFamily="34" charset="0"/>
              </a:rPr>
              <a:t>Subtitles Generation</a:t>
            </a:r>
          </a:p>
        </p:txBody>
      </p:sp>
      <p:sp>
        <p:nvSpPr>
          <p:cNvPr id="7" name="TextBox 6">
            <a:extLst>
              <a:ext uri="{FF2B5EF4-FFF2-40B4-BE49-F238E27FC236}">
                <a16:creationId xmlns:a16="http://schemas.microsoft.com/office/drawing/2014/main" id="{FFD21149-6A23-95E0-C22D-9E2FF9A5AB4C}"/>
              </a:ext>
            </a:extLst>
          </p:cNvPr>
          <p:cNvSpPr txBox="1"/>
          <p:nvPr/>
        </p:nvSpPr>
        <p:spPr>
          <a:xfrm>
            <a:off x="1244600" y="2737448"/>
            <a:ext cx="8905391" cy="3785652"/>
          </a:xfrm>
          <a:prstGeom prst="rect">
            <a:avLst/>
          </a:prstGeom>
          <a:noFill/>
        </p:spPr>
        <p:txBody>
          <a:bodyPr wrap="square" rtlCol="0">
            <a:spAutoFit/>
          </a:bodyPr>
          <a:lstStyle/>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مهارات الاتصال والتواصل: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يجيد التواصل بشكل فعال وواضح مع جميع الأفراد.</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التعامل مع البرامج الحديثة: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متمكن من استخدام برامج مايكروسوفت (</a:t>
            </a:r>
            <a:r>
              <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Word، Excel، (PowerPoint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 وأدوات أخرى لدعم العملية التدريبية.</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إدارة الوقت: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قادر على تنظيم وقته بكفاءة لضمان تحقيق الأهداف التدريبية.</a:t>
            </a:r>
          </a:p>
          <a:p>
            <a:pPr marL="342900" indent="-342900" algn="r" rtl="1">
              <a:buSzPct val="150000"/>
              <a:buFont typeface="Arial" panose="020B0604020202020204" pitchFamily="34" charset="0"/>
              <a:buChar char="•"/>
            </a:pPr>
            <a:endPar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marL="342900" indent="-342900" algn="r" rtl="1">
              <a:buSzPct val="150000"/>
              <a:buFont typeface="Arial" panose="020B0604020202020204" pitchFamily="34" charset="0"/>
              <a:buChar char="•"/>
            </a:pPr>
            <a:r>
              <a:rPr lang="ar-JO" sz="2400" b="1" dirty="0">
                <a:solidFill>
                  <a:srgbClr val="FFC000"/>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إعداد المواد التدريبية: </a:t>
            </a:r>
            <a:r>
              <a:rPr lang="ar-JO"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rPr>
              <a:t>يمتلك القدرة على تصميم وتطوير مواد تدريبية متميزة ومناسبة للفئة المستهدفة.</a:t>
            </a: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a:p>
            <a:pPr algn="r" rtl="1">
              <a:buSzPct val="150000"/>
            </a:pPr>
            <a:endParaRPr lang="en-US" sz="2400" b="1" dirty="0">
              <a:solidFill>
                <a:schemeClr val="bg1"/>
              </a:solidFill>
              <a:effectLst>
                <a:outerShdw blurRad="165100" dist="38100" algn="l" rotWithShape="0">
                  <a:prstClr val="black">
                    <a:alpha val="30000"/>
                  </a:prstClr>
                </a:outerShdw>
              </a:effectLst>
              <a:latin typeface="Arial Nova Light" panose="020B0304020202020204" pitchFamily="34" charset="0"/>
              <a:ea typeface="Calibri" panose="020F0502020204030204" pitchFamily="34" charset="0"/>
              <a:cs typeface="Aharoni" panose="02010803020104030203" pitchFamily="2" charset="-79"/>
            </a:endParaRPr>
          </a:p>
        </p:txBody>
      </p:sp>
    </p:spTree>
    <p:extLst>
      <p:ext uri="{BB962C8B-B14F-4D97-AF65-F5344CB8AC3E}">
        <p14:creationId xmlns:p14="http://schemas.microsoft.com/office/powerpoint/2010/main" val="1543457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04683C07F9534AA2E7485F7598A235" ma:contentTypeVersion="13" ma:contentTypeDescription="Create a new document." ma:contentTypeScope="" ma:versionID="0c8bc12b446d8ff738db7d40d252112a">
  <xsd:schema xmlns:xsd="http://www.w3.org/2001/XMLSchema" xmlns:xs="http://www.w3.org/2001/XMLSchema" xmlns:p="http://schemas.microsoft.com/office/2006/metadata/properties" xmlns:ns3="e701bc09-11d2-4b00-8fc9-031b43fcddd1" xmlns:ns4="3478d9f7-e280-430e-83ea-ad4e33a1e7e1" targetNamespace="http://schemas.microsoft.com/office/2006/metadata/properties" ma:root="true" ma:fieldsID="8c7b865e1b360df934b6a4910407d4a8" ns3:_="" ns4:_="">
    <xsd:import namespace="e701bc09-11d2-4b00-8fc9-031b43fcddd1"/>
    <xsd:import namespace="3478d9f7-e280-430e-83ea-ad4e33a1e7e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LengthInSeconds" minOccurs="0"/>
                <xsd:element ref="ns4:SharedWithUsers" minOccurs="0"/>
                <xsd:element ref="ns4:SharedWithDetails" minOccurs="0"/>
                <xsd:element ref="ns4:SharingHintHash" minOccurs="0"/>
                <xsd:element ref="ns3:_activity"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701bc09-11d2-4b00-8fc9-031b43fcdd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_activity" ma:index="18" nillable="true" ma:displayName="_activity" ma:hidden="true" ma:internalName="_activity">
      <xsd:simpleType>
        <xsd:restriction base="dms:Note"/>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ServiceSearchProperties" ma:index="2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478d9f7-e280-430e-83ea-ad4e33a1e7e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element name="SharingHintHash" ma:index="17"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701bc09-11d2-4b00-8fc9-031b43fcddd1"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BC4248F-099A-4C67-9CAE-26802716B39A}">
  <ds:schemaRefs>
    <ds:schemaRef ds:uri="http://schemas.microsoft.com/office/2006/metadata/contentType"/>
    <ds:schemaRef ds:uri="http://schemas.microsoft.com/office/2006/metadata/properties/metaAttributes"/>
    <ds:schemaRef ds:uri="http://www.w3.org/2000/xmlns/"/>
    <ds:schemaRef ds:uri="http://www.w3.org/2001/XMLSchema"/>
    <ds:schemaRef ds:uri="e701bc09-11d2-4b00-8fc9-031b43fcddd1"/>
    <ds:schemaRef ds:uri="3478d9f7-e280-430e-83ea-ad4e33a1e7e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08EC34-2943-4D72-95C1-CF2AD1979833}">
  <ds:schemaRefs>
    <ds:schemaRef ds:uri="http://schemas.microsoft.com/office/2006/metadata/properties"/>
    <ds:schemaRef ds:uri="http://www.w3.org/2000/xmlns/"/>
    <ds:schemaRef ds:uri="e701bc09-11d2-4b00-8fc9-031b43fcddd1"/>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BE00F572-F9F1-4B85-9D16-4ED186092B2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4852</TotalTime>
  <Words>4084</Words>
  <Application>Microsoft Office PowerPoint</Application>
  <PresentationFormat>شاشة عريضة</PresentationFormat>
  <Paragraphs>396</Paragraphs>
  <Slides>19</Slides>
  <Notes>1</Notes>
  <HiddenSlides>0</HiddenSlides>
  <MMClips>0</MMClips>
  <ScaleCrop>false</ScaleCrop>
  <HeadingPairs>
    <vt:vector size="6" baseType="variant">
      <vt:variant>
        <vt:lpstr>الخطوط المستخدمة</vt:lpstr>
      </vt:variant>
      <vt:variant>
        <vt:i4>8</vt:i4>
      </vt:variant>
      <vt:variant>
        <vt:lpstr>نسق</vt:lpstr>
      </vt:variant>
      <vt:variant>
        <vt:i4>1</vt:i4>
      </vt:variant>
      <vt:variant>
        <vt:lpstr>عناوين الشرائح</vt:lpstr>
      </vt:variant>
      <vt:variant>
        <vt:i4>19</vt:i4>
      </vt:variant>
    </vt:vector>
  </HeadingPairs>
  <TitlesOfParts>
    <vt:vector size="28" baseType="lpstr">
      <vt:lpstr>Dancing Script</vt:lpstr>
      <vt:lpstr>Bebas Neue Bold</vt:lpstr>
      <vt:lpstr>Bebas Neue</vt:lpstr>
      <vt:lpstr>Aptos Display</vt:lpstr>
      <vt:lpstr>Arial</vt:lpstr>
      <vt:lpstr>Calibri</vt:lpstr>
      <vt:lpstr>Arial Nova Light</vt:lpstr>
      <vt:lpstr>Aptos</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محمود يوسف محمود اسماعيل</dc:creator>
  <cp:lastModifiedBy>user</cp:lastModifiedBy>
  <cp:revision>6</cp:revision>
  <dcterms:created xsi:type="dcterms:W3CDTF">2024-01-21T12:22:26Z</dcterms:created>
  <dcterms:modified xsi:type="dcterms:W3CDTF">2024-05-31T17:01:28Z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84e309d-6359-4367-9d03-e248bac620e6_Enabled">
    <vt:lpwstr>true</vt:lpwstr>
  </property>
  <property fmtid="{D5CDD505-2E9C-101B-9397-08002B2CF9AE}" pid="3" name="MSIP_Label_284e309d-6359-4367-9d03-e248bac620e6_SetDate">
    <vt:lpwstr>2024-01-21T12:22:28Z</vt:lpwstr>
  </property>
  <property fmtid="{D5CDD505-2E9C-101B-9397-08002B2CF9AE}" pid="4" name="MSIP_Label_284e309d-6359-4367-9d03-e248bac620e6_Method">
    <vt:lpwstr>Standard</vt:lpwstr>
  </property>
  <property fmtid="{D5CDD505-2E9C-101B-9397-08002B2CF9AE}" pid="5" name="MSIP_Label_284e309d-6359-4367-9d03-e248bac620e6_Name">
    <vt:lpwstr>defa4170-0d19-0005-0004-bc88714345d2</vt:lpwstr>
  </property>
  <property fmtid="{D5CDD505-2E9C-101B-9397-08002B2CF9AE}" pid="6" name="MSIP_Label_284e309d-6359-4367-9d03-e248bac620e6_SiteId">
    <vt:lpwstr>4bf7cbc0-71a9-4cae-9625-6dc374768c3e</vt:lpwstr>
  </property>
  <property fmtid="{D5CDD505-2E9C-101B-9397-08002B2CF9AE}" pid="7" name="MSIP_Label_284e309d-6359-4367-9d03-e248bac620e6_ActionId">
    <vt:lpwstr>ecb735b4-334a-43c8-a7f2-c61c0bc00915</vt:lpwstr>
  </property>
  <property fmtid="{D5CDD505-2E9C-101B-9397-08002B2CF9AE}" pid="8" name="MSIP_Label_284e309d-6359-4367-9d03-e248bac620e6_ContentBits">
    <vt:lpwstr>0</vt:lpwstr>
  </property>
  <property fmtid="{D5CDD505-2E9C-101B-9397-08002B2CF9AE}" pid="9" name="ContentTypeId">
    <vt:lpwstr>0x010100B104683C07F9534AA2E7485F7598A235</vt:lpwstr>
  </property>
</Properties>
</file>